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324" r:id="rId2"/>
    <p:sldId id="258" r:id="rId3"/>
    <p:sldId id="260" r:id="rId4"/>
    <p:sldId id="356" r:id="rId5"/>
    <p:sldId id="262" r:id="rId6"/>
    <p:sldId id="351" r:id="rId7"/>
    <p:sldId id="330" r:id="rId8"/>
    <p:sldId id="333" r:id="rId9"/>
    <p:sldId id="334" r:id="rId10"/>
    <p:sldId id="328" r:id="rId11"/>
    <p:sldId id="332" r:id="rId12"/>
    <p:sldId id="329" r:id="rId13"/>
    <p:sldId id="352" r:id="rId14"/>
    <p:sldId id="326" r:id="rId15"/>
    <p:sldId id="340" r:id="rId16"/>
    <p:sldId id="341" r:id="rId17"/>
    <p:sldId id="342" r:id="rId18"/>
    <p:sldId id="343" r:id="rId19"/>
    <p:sldId id="345" r:id="rId20"/>
    <p:sldId id="335" r:id="rId21"/>
    <p:sldId id="265" r:id="rId22"/>
    <p:sldId id="267" r:id="rId23"/>
    <p:sldId id="346" r:id="rId24"/>
    <p:sldId id="275" r:id="rId25"/>
    <p:sldId id="277" r:id="rId26"/>
    <p:sldId id="279" r:id="rId27"/>
    <p:sldId id="280" r:id="rId28"/>
    <p:sldId id="282" r:id="rId29"/>
    <p:sldId id="284" r:id="rId30"/>
    <p:sldId id="286" r:id="rId31"/>
    <p:sldId id="288" r:id="rId32"/>
    <p:sldId id="290" r:id="rId33"/>
    <p:sldId id="292" r:id="rId34"/>
    <p:sldId id="294" r:id="rId35"/>
    <p:sldId id="353" r:id="rId36"/>
    <p:sldId id="336" r:id="rId37"/>
    <p:sldId id="339" r:id="rId38"/>
    <p:sldId id="325" r:id="rId39"/>
    <p:sldId id="296" r:id="rId40"/>
    <p:sldId id="354" r:id="rId41"/>
    <p:sldId id="337" r:id="rId42"/>
    <p:sldId id="338" r:id="rId43"/>
    <p:sldId id="298" r:id="rId44"/>
    <p:sldId id="355" r:id="rId45"/>
    <p:sldId id="350" r:id="rId46"/>
    <p:sldId id="349" r:id="rId47"/>
    <p:sldId id="347" r:id="rId48"/>
    <p:sldId id="300" r:id="rId49"/>
    <p:sldId id="306" r:id="rId50"/>
    <p:sldId id="308" r:id="rId51"/>
    <p:sldId id="302" r:id="rId52"/>
    <p:sldId id="304" r:id="rId53"/>
    <p:sldId id="357" r:id="rId54"/>
    <p:sldId id="358" r:id="rId55"/>
    <p:sldId id="359" r:id="rId56"/>
    <p:sldId id="360" r:id="rId57"/>
    <p:sldId id="361" r:id="rId58"/>
    <p:sldId id="320" r:id="rId59"/>
    <p:sldId id="319" r:id="rId60"/>
    <p:sldId id="309" r:id="rId61"/>
    <p:sldId id="310" r:id="rId62"/>
    <p:sldId id="311" r:id="rId63"/>
    <p:sldId id="312" r:id="rId64"/>
    <p:sldId id="313" r:id="rId65"/>
    <p:sldId id="314" r:id="rId66"/>
    <p:sldId id="315" r:id="rId67"/>
    <p:sldId id="316" r:id="rId68"/>
    <p:sldId id="317" r:id="rId69"/>
    <p:sldId id="318" r:id="rId70"/>
    <p:sldId id="321" r:id="rId71"/>
    <p:sldId id="362" r:id="rId72"/>
  </p:sldIdLst>
  <p:sldSz cx="12192000" cy="6858000"/>
  <p:notesSz cx="6858000" cy="9144000"/>
  <p:defaultText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4" d="100"/>
          <a:sy n="74" d="100"/>
        </p:scale>
        <p:origin x="576"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r">
              <a:defRPr sz="1200"/>
            </a:lvl1pPr>
          </a:lstStyle>
          <a:p>
            <a:endParaRPr lang="fa-I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l">
              <a:defRPr sz="1200"/>
            </a:lvl1pPr>
          </a:lstStyle>
          <a:p>
            <a:fld id="{3725F21B-F929-4167-BA20-0A449CF19189}" type="datetimeFigureOut">
              <a:rPr lang="fa-IR" smtClean="0"/>
              <a:t>05/07/1442</a:t>
            </a:fld>
            <a:endParaRPr lang="fa-I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a-I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r">
              <a:defRPr sz="1200"/>
            </a:lvl1pPr>
          </a:lstStyle>
          <a:p>
            <a:endParaRPr lang="fa-I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l">
              <a:defRPr sz="1200"/>
            </a:lvl1pPr>
          </a:lstStyle>
          <a:p>
            <a:fld id="{4FD85094-D6F7-4671-B84C-7EF20D28702A}" type="slidenum">
              <a:rPr lang="fa-IR" smtClean="0"/>
              <a:t>‹#›</a:t>
            </a:fld>
            <a:endParaRPr lang="fa-IR"/>
          </a:p>
        </p:txBody>
      </p:sp>
    </p:spTree>
    <p:extLst>
      <p:ext uri="{BB962C8B-B14F-4D97-AF65-F5344CB8AC3E}">
        <p14:creationId xmlns:p14="http://schemas.microsoft.com/office/powerpoint/2010/main" val="2415959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fa-IR" dirty="0"/>
          </a:p>
        </p:txBody>
      </p:sp>
      <p:sp>
        <p:nvSpPr>
          <p:cNvPr id="4" name="Slide Number Placeholder 3"/>
          <p:cNvSpPr>
            <a:spLocks noGrp="1"/>
          </p:cNvSpPr>
          <p:nvPr>
            <p:ph type="sldNum" sz="quarter" idx="10"/>
          </p:nvPr>
        </p:nvSpPr>
        <p:spPr/>
        <p:txBody>
          <a:bodyPr/>
          <a:lstStyle/>
          <a:p>
            <a:fld id="{19A62BBC-6D03-47C2-9867-51141B3F85D0}" type="slidenum">
              <a:rPr lang="fa-IR" smtClean="0"/>
              <a:pPr/>
              <a:t>34</a:t>
            </a:fld>
            <a:endParaRPr lang="fa-IR"/>
          </a:p>
        </p:txBody>
      </p:sp>
    </p:spTree>
    <p:extLst>
      <p:ext uri="{BB962C8B-B14F-4D97-AF65-F5344CB8AC3E}">
        <p14:creationId xmlns:p14="http://schemas.microsoft.com/office/powerpoint/2010/main" val="11789140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a-I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a-IR"/>
          </a:p>
        </p:txBody>
      </p:sp>
      <p:sp>
        <p:nvSpPr>
          <p:cNvPr id="4" name="Date Placeholder 3"/>
          <p:cNvSpPr>
            <a:spLocks noGrp="1"/>
          </p:cNvSpPr>
          <p:nvPr>
            <p:ph type="dt" sz="half" idx="10"/>
          </p:nvPr>
        </p:nvSpPr>
        <p:spPr/>
        <p:txBody>
          <a:bodyPr/>
          <a:lstStyle/>
          <a:p>
            <a:fld id="{67DFF84A-5E77-4AA3-9B25-7938B4CE64A9}" type="datetimeFigureOut">
              <a:rPr lang="fa-IR" smtClean="0"/>
              <a:t>05/07/1442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BBA2CBDB-6C45-4CBD-9CEF-491CB8A9A0D4}" type="slidenum">
              <a:rPr lang="fa-IR" smtClean="0"/>
              <a:t>‹#›</a:t>
            </a:fld>
            <a:endParaRPr lang="fa-IR"/>
          </a:p>
        </p:txBody>
      </p:sp>
    </p:spTree>
    <p:extLst>
      <p:ext uri="{BB962C8B-B14F-4D97-AF65-F5344CB8AC3E}">
        <p14:creationId xmlns:p14="http://schemas.microsoft.com/office/powerpoint/2010/main" val="34870155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67DFF84A-5E77-4AA3-9B25-7938B4CE64A9}" type="datetimeFigureOut">
              <a:rPr lang="fa-IR" smtClean="0"/>
              <a:t>05/07/1442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BBA2CBDB-6C45-4CBD-9CEF-491CB8A9A0D4}" type="slidenum">
              <a:rPr lang="fa-IR" smtClean="0"/>
              <a:t>‹#›</a:t>
            </a:fld>
            <a:endParaRPr lang="fa-IR"/>
          </a:p>
        </p:txBody>
      </p:sp>
    </p:spTree>
    <p:extLst>
      <p:ext uri="{BB962C8B-B14F-4D97-AF65-F5344CB8AC3E}">
        <p14:creationId xmlns:p14="http://schemas.microsoft.com/office/powerpoint/2010/main" val="1081978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fa-I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67DFF84A-5E77-4AA3-9B25-7938B4CE64A9}" type="datetimeFigureOut">
              <a:rPr lang="fa-IR" smtClean="0"/>
              <a:t>05/07/1442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BBA2CBDB-6C45-4CBD-9CEF-491CB8A9A0D4}" type="slidenum">
              <a:rPr lang="fa-IR" smtClean="0"/>
              <a:t>‹#›</a:t>
            </a:fld>
            <a:endParaRPr lang="fa-IR"/>
          </a:p>
        </p:txBody>
      </p:sp>
    </p:spTree>
    <p:extLst>
      <p:ext uri="{BB962C8B-B14F-4D97-AF65-F5344CB8AC3E}">
        <p14:creationId xmlns:p14="http://schemas.microsoft.com/office/powerpoint/2010/main" val="1442039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10"/>
          </p:nvPr>
        </p:nvSpPr>
        <p:spPr/>
        <p:txBody>
          <a:bodyPr/>
          <a:lstStyle/>
          <a:p>
            <a:fld id="{67DFF84A-5E77-4AA3-9B25-7938B4CE64A9}" type="datetimeFigureOut">
              <a:rPr lang="fa-IR" smtClean="0"/>
              <a:t>05/07/1442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BBA2CBDB-6C45-4CBD-9CEF-491CB8A9A0D4}" type="slidenum">
              <a:rPr lang="fa-IR" smtClean="0"/>
              <a:t>‹#›</a:t>
            </a:fld>
            <a:endParaRPr lang="fa-IR"/>
          </a:p>
        </p:txBody>
      </p:sp>
    </p:spTree>
    <p:extLst>
      <p:ext uri="{BB962C8B-B14F-4D97-AF65-F5344CB8AC3E}">
        <p14:creationId xmlns:p14="http://schemas.microsoft.com/office/powerpoint/2010/main" val="3314847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fa-I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7DFF84A-5E77-4AA3-9B25-7938B4CE64A9}" type="datetimeFigureOut">
              <a:rPr lang="fa-IR" smtClean="0"/>
              <a:t>05/07/1442</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BBA2CBDB-6C45-4CBD-9CEF-491CB8A9A0D4}" type="slidenum">
              <a:rPr lang="fa-IR" smtClean="0"/>
              <a:t>‹#›</a:t>
            </a:fld>
            <a:endParaRPr lang="fa-IR"/>
          </a:p>
        </p:txBody>
      </p:sp>
    </p:spTree>
    <p:extLst>
      <p:ext uri="{BB962C8B-B14F-4D97-AF65-F5344CB8AC3E}">
        <p14:creationId xmlns:p14="http://schemas.microsoft.com/office/powerpoint/2010/main" val="21792050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Date Placeholder 4"/>
          <p:cNvSpPr>
            <a:spLocks noGrp="1"/>
          </p:cNvSpPr>
          <p:nvPr>
            <p:ph type="dt" sz="half" idx="10"/>
          </p:nvPr>
        </p:nvSpPr>
        <p:spPr/>
        <p:txBody>
          <a:bodyPr/>
          <a:lstStyle/>
          <a:p>
            <a:fld id="{67DFF84A-5E77-4AA3-9B25-7938B4CE64A9}" type="datetimeFigureOut">
              <a:rPr lang="fa-IR" smtClean="0"/>
              <a:t>05/07/1442</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BBA2CBDB-6C45-4CBD-9CEF-491CB8A9A0D4}" type="slidenum">
              <a:rPr lang="fa-IR" smtClean="0"/>
              <a:t>‹#›</a:t>
            </a:fld>
            <a:endParaRPr lang="fa-IR"/>
          </a:p>
        </p:txBody>
      </p:sp>
    </p:spTree>
    <p:extLst>
      <p:ext uri="{BB962C8B-B14F-4D97-AF65-F5344CB8AC3E}">
        <p14:creationId xmlns:p14="http://schemas.microsoft.com/office/powerpoint/2010/main" val="17052796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fa-I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7" name="Date Placeholder 6"/>
          <p:cNvSpPr>
            <a:spLocks noGrp="1"/>
          </p:cNvSpPr>
          <p:nvPr>
            <p:ph type="dt" sz="half" idx="10"/>
          </p:nvPr>
        </p:nvSpPr>
        <p:spPr/>
        <p:txBody>
          <a:bodyPr/>
          <a:lstStyle/>
          <a:p>
            <a:fld id="{67DFF84A-5E77-4AA3-9B25-7938B4CE64A9}" type="datetimeFigureOut">
              <a:rPr lang="fa-IR" smtClean="0"/>
              <a:t>05/07/1442</a:t>
            </a:fld>
            <a:endParaRPr lang="fa-IR"/>
          </a:p>
        </p:txBody>
      </p:sp>
      <p:sp>
        <p:nvSpPr>
          <p:cNvPr id="8" name="Footer Placeholder 7"/>
          <p:cNvSpPr>
            <a:spLocks noGrp="1"/>
          </p:cNvSpPr>
          <p:nvPr>
            <p:ph type="ftr" sz="quarter" idx="11"/>
          </p:nvPr>
        </p:nvSpPr>
        <p:spPr/>
        <p:txBody>
          <a:bodyPr/>
          <a:lstStyle/>
          <a:p>
            <a:endParaRPr lang="fa-IR"/>
          </a:p>
        </p:txBody>
      </p:sp>
      <p:sp>
        <p:nvSpPr>
          <p:cNvPr id="9" name="Slide Number Placeholder 8"/>
          <p:cNvSpPr>
            <a:spLocks noGrp="1"/>
          </p:cNvSpPr>
          <p:nvPr>
            <p:ph type="sldNum" sz="quarter" idx="12"/>
          </p:nvPr>
        </p:nvSpPr>
        <p:spPr/>
        <p:txBody>
          <a:bodyPr/>
          <a:lstStyle/>
          <a:p>
            <a:fld id="{BBA2CBDB-6C45-4CBD-9CEF-491CB8A9A0D4}" type="slidenum">
              <a:rPr lang="fa-IR" smtClean="0"/>
              <a:t>‹#›</a:t>
            </a:fld>
            <a:endParaRPr lang="fa-IR"/>
          </a:p>
        </p:txBody>
      </p:sp>
    </p:spTree>
    <p:extLst>
      <p:ext uri="{BB962C8B-B14F-4D97-AF65-F5344CB8AC3E}">
        <p14:creationId xmlns:p14="http://schemas.microsoft.com/office/powerpoint/2010/main" val="2788899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a-IR"/>
          </a:p>
        </p:txBody>
      </p:sp>
      <p:sp>
        <p:nvSpPr>
          <p:cNvPr id="3" name="Date Placeholder 2"/>
          <p:cNvSpPr>
            <a:spLocks noGrp="1"/>
          </p:cNvSpPr>
          <p:nvPr>
            <p:ph type="dt" sz="half" idx="10"/>
          </p:nvPr>
        </p:nvSpPr>
        <p:spPr/>
        <p:txBody>
          <a:bodyPr/>
          <a:lstStyle/>
          <a:p>
            <a:fld id="{67DFF84A-5E77-4AA3-9B25-7938B4CE64A9}" type="datetimeFigureOut">
              <a:rPr lang="fa-IR" smtClean="0"/>
              <a:t>05/07/1442</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BBA2CBDB-6C45-4CBD-9CEF-491CB8A9A0D4}" type="slidenum">
              <a:rPr lang="fa-IR" smtClean="0"/>
              <a:t>‹#›</a:t>
            </a:fld>
            <a:endParaRPr lang="fa-IR"/>
          </a:p>
        </p:txBody>
      </p:sp>
    </p:spTree>
    <p:extLst>
      <p:ext uri="{BB962C8B-B14F-4D97-AF65-F5344CB8AC3E}">
        <p14:creationId xmlns:p14="http://schemas.microsoft.com/office/powerpoint/2010/main" val="42193730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DFF84A-5E77-4AA3-9B25-7938B4CE64A9}" type="datetimeFigureOut">
              <a:rPr lang="fa-IR" smtClean="0"/>
              <a:t>05/07/1442</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BBA2CBDB-6C45-4CBD-9CEF-491CB8A9A0D4}" type="slidenum">
              <a:rPr lang="fa-IR" smtClean="0"/>
              <a:t>‹#›</a:t>
            </a:fld>
            <a:endParaRPr lang="fa-IR"/>
          </a:p>
        </p:txBody>
      </p:sp>
    </p:spTree>
    <p:extLst>
      <p:ext uri="{BB962C8B-B14F-4D97-AF65-F5344CB8AC3E}">
        <p14:creationId xmlns:p14="http://schemas.microsoft.com/office/powerpoint/2010/main" val="11328956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7DFF84A-5E77-4AA3-9B25-7938B4CE64A9}" type="datetimeFigureOut">
              <a:rPr lang="fa-IR" smtClean="0"/>
              <a:t>05/07/1442</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BBA2CBDB-6C45-4CBD-9CEF-491CB8A9A0D4}" type="slidenum">
              <a:rPr lang="fa-IR" smtClean="0"/>
              <a:t>‹#›</a:t>
            </a:fld>
            <a:endParaRPr lang="fa-IR"/>
          </a:p>
        </p:txBody>
      </p:sp>
    </p:spTree>
    <p:extLst>
      <p:ext uri="{BB962C8B-B14F-4D97-AF65-F5344CB8AC3E}">
        <p14:creationId xmlns:p14="http://schemas.microsoft.com/office/powerpoint/2010/main" val="6944935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fa-I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a-I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7DFF84A-5E77-4AA3-9B25-7938B4CE64A9}" type="datetimeFigureOut">
              <a:rPr lang="fa-IR" smtClean="0"/>
              <a:t>05/07/1442</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BBA2CBDB-6C45-4CBD-9CEF-491CB8A9A0D4}" type="slidenum">
              <a:rPr lang="fa-IR" smtClean="0"/>
              <a:t>‹#›</a:t>
            </a:fld>
            <a:endParaRPr lang="fa-IR"/>
          </a:p>
        </p:txBody>
      </p:sp>
    </p:spTree>
    <p:extLst>
      <p:ext uri="{BB962C8B-B14F-4D97-AF65-F5344CB8AC3E}">
        <p14:creationId xmlns:p14="http://schemas.microsoft.com/office/powerpoint/2010/main" val="1927779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fa-I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DFF84A-5E77-4AA3-9B25-7938B4CE64A9}" type="datetimeFigureOut">
              <a:rPr lang="fa-IR" smtClean="0"/>
              <a:t>05/07/1442</a:t>
            </a:fld>
            <a:endParaRPr lang="fa-I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a-I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A2CBDB-6C45-4CBD-9CEF-491CB8A9A0D4}" type="slidenum">
              <a:rPr lang="fa-IR" smtClean="0"/>
              <a:t>‹#›</a:t>
            </a:fld>
            <a:endParaRPr lang="fa-IR"/>
          </a:p>
        </p:txBody>
      </p:sp>
    </p:spTree>
    <p:extLst>
      <p:ext uri="{BB962C8B-B14F-4D97-AF65-F5344CB8AC3E}">
        <p14:creationId xmlns:p14="http://schemas.microsoft.com/office/powerpoint/2010/main" val="1842842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a-I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30320" y="953036"/>
            <a:ext cx="8623479" cy="4649273"/>
          </a:xfrm>
        </p:spPr>
        <p:txBody>
          <a:bodyPr>
            <a:normAutofit/>
          </a:bodyPr>
          <a:lstStyle/>
          <a:p>
            <a:r>
              <a:rPr lang="en-US" sz="7200" b="1" dirty="0" smtClean="0"/>
              <a:t>Arterial Blood Gas</a:t>
            </a:r>
            <a:br>
              <a:rPr lang="en-US" sz="7200" b="1" dirty="0" smtClean="0"/>
            </a:br>
            <a:r>
              <a:rPr lang="en-US" sz="4000" b="1" dirty="0" err="1" smtClean="0"/>
              <a:t>Dr</a:t>
            </a:r>
            <a:r>
              <a:rPr lang="en-US" sz="4000" b="1" dirty="0" smtClean="0"/>
              <a:t>  </a:t>
            </a:r>
            <a:r>
              <a:rPr lang="en-US" sz="4000" b="1" dirty="0" err="1" smtClean="0"/>
              <a:t>soltanian</a:t>
            </a:r>
            <a:r>
              <a:rPr lang="en-US" sz="4000" b="1" dirty="0" smtClean="0"/>
              <a:t/>
            </a:r>
            <a:br>
              <a:rPr lang="en-US" sz="4000" b="1" dirty="0" smtClean="0"/>
            </a:br>
            <a:r>
              <a:rPr lang="en-US" sz="4000" b="1" dirty="0" smtClean="0"/>
              <a:t>Anesthesiologist</a:t>
            </a:r>
            <a:endParaRPr lang="fa-IR" sz="7200" b="1" dirty="0"/>
          </a:p>
        </p:txBody>
      </p:sp>
    </p:spTree>
    <p:extLst>
      <p:ext uri="{BB962C8B-B14F-4D97-AF65-F5344CB8AC3E}">
        <p14:creationId xmlns:p14="http://schemas.microsoft.com/office/powerpoint/2010/main" val="1732461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b="1" dirty="0" smtClean="0"/>
              <a:t>انواع نارسایی تنفسی</a:t>
            </a:r>
            <a:endParaRPr lang="fa-IR" b="1" dirty="0"/>
          </a:p>
        </p:txBody>
      </p:sp>
      <p:sp>
        <p:nvSpPr>
          <p:cNvPr id="3" name="Content Placeholder 2"/>
          <p:cNvSpPr>
            <a:spLocks noGrp="1"/>
          </p:cNvSpPr>
          <p:nvPr>
            <p:ph idx="1"/>
          </p:nvPr>
        </p:nvSpPr>
        <p:spPr/>
        <p:txBody>
          <a:bodyPr/>
          <a:lstStyle/>
          <a:p>
            <a:pPr algn="r"/>
            <a:r>
              <a:rPr lang="fa-IR" sz="4400" b="1" dirty="0" smtClean="0"/>
              <a:t>1</a:t>
            </a:r>
            <a:r>
              <a:rPr lang="fa-IR" sz="3600" b="1" dirty="0" smtClean="0"/>
              <a:t>-نوع </a:t>
            </a:r>
            <a:r>
              <a:rPr lang="fa-IR" sz="4000" b="1" dirty="0" smtClean="0"/>
              <a:t>1</a:t>
            </a:r>
            <a:r>
              <a:rPr lang="fa-IR" b="1" dirty="0" smtClean="0"/>
              <a:t>:در این نوع نارسایی تنفسی میزان اکسیژن خون پایین هست اما مقدار دی اکسید کربن نرمال هست.</a:t>
            </a:r>
          </a:p>
          <a:p>
            <a:pPr algn="r"/>
            <a:endParaRPr lang="fa-IR" b="1" dirty="0"/>
          </a:p>
          <a:p>
            <a:pPr algn="r"/>
            <a:endParaRPr lang="fa-IR" b="1" dirty="0" smtClean="0"/>
          </a:p>
          <a:p>
            <a:pPr algn="r"/>
            <a:endParaRPr lang="fa-IR" b="1" dirty="0"/>
          </a:p>
          <a:p>
            <a:pPr algn="r"/>
            <a:endParaRPr lang="fa-IR" b="1" dirty="0" smtClean="0"/>
          </a:p>
          <a:p>
            <a:pPr marL="0" indent="0" algn="r">
              <a:buNone/>
            </a:pPr>
            <a:endParaRPr lang="fa-IR" b="1" dirty="0" smtClean="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3142445"/>
            <a:ext cx="10224752" cy="3567447"/>
          </a:xfrm>
          <a:prstGeom prst="rect">
            <a:avLst/>
          </a:prstGeom>
        </p:spPr>
      </p:pic>
    </p:spTree>
    <p:extLst>
      <p:ext uri="{BB962C8B-B14F-4D97-AF65-F5344CB8AC3E}">
        <p14:creationId xmlns:p14="http://schemas.microsoft.com/office/powerpoint/2010/main" val="12238286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2434" y="1030310"/>
            <a:ext cx="9762186" cy="4468969"/>
          </a:xfrm>
          <a:prstGeom prst="rect">
            <a:avLst/>
          </a:prstGeom>
        </p:spPr>
      </p:pic>
    </p:spTree>
    <p:extLst>
      <p:ext uri="{BB962C8B-B14F-4D97-AF65-F5344CB8AC3E}">
        <p14:creationId xmlns:p14="http://schemas.microsoft.com/office/powerpoint/2010/main" val="185879196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2262165"/>
          </a:xfrm>
        </p:spPr>
        <p:txBody>
          <a:bodyPr>
            <a:normAutofit/>
          </a:bodyPr>
          <a:lstStyle/>
          <a:p>
            <a:pPr algn="r"/>
            <a:r>
              <a:rPr lang="fa-IR" sz="4800" b="1" dirty="0" smtClean="0"/>
              <a:t>نوع </a:t>
            </a:r>
            <a:r>
              <a:rPr lang="fa-IR" sz="3600" b="1" dirty="0" smtClean="0"/>
              <a:t>2:</a:t>
            </a:r>
            <a:r>
              <a:rPr lang="fa-IR" sz="3200" b="1" dirty="0" smtClean="0"/>
              <a:t>نوع2 نارسایی تنفسی با افزایش دی اکسید کربن که نتیجه ونتیلاسیون ناکافی الویولی  هست تعریف می شودچون ونتیلاسیون ناکافی معمولا هیپوکسی هم ایجاد  می کند بنابراین همزمان هیپوکسی هم وجود دارد اما میتواند سطح اکسیژن  نرمال باشد.</a:t>
            </a:r>
            <a:endParaRPr lang="fa-IR" sz="3600"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2859111"/>
            <a:ext cx="10675513" cy="3799266"/>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6063" y="2627289"/>
            <a:ext cx="11758410" cy="4353059"/>
          </a:xfrm>
          <a:prstGeom prst="rect">
            <a:avLst/>
          </a:prstGeom>
        </p:spPr>
      </p:pic>
    </p:spTree>
    <p:extLst>
      <p:ext uri="{BB962C8B-B14F-4D97-AF65-F5344CB8AC3E}">
        <p14:creationId xmlns:p14="http://schemas.microsoft.com/office/powerpoint/2010/main" val="16485337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3781872"/>
          </a:xfrm>
        </p:spPr>
        <p:txBody>
          <a:bodyPr>
            <a:normAutofit/>
          </a:bodyPr>
          <a:lstStyle/>
          <a:p>
            <a:pPr algn="ctr"/>
            <a:r>
              <a:rPr lang="fa-IR" sz="6000" b="1" dirty="0" smtClean="0"/>
              <a:t>اختلالات اسید و باز</a:t>
            </a:r>
            <a:endParaRPr lang="fa-IR" sz="6000" b="1" dirty="0"/>
          </a:p>
        </p:txBody>
      </p:sp>
    </p:spTree>
    <p:extLst>
      <p:ext uri="{BB962C8B-B14F-4D97-AF65-F5344CB8AC3E}">
        <p14:creationId xmlns:p14="http://schemas.microsoft.com/office/powerpoint/2010/main" val="2380405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7583" y="1056068"/>
            <a:ext cx="9916732" cy="4636394"/>
          </a:xfrm>
          <a:prstGeom prst="rect">
            <a:avLst/>
          </a:prstGeom>
        </p:spPr>
      </p:pic>
    </p:spTree>
    <p:extLst>
      <p:ext uri="{BB962C8B-B14F-4D97-AF65-F5344CB8AC3E}">
        <p14:creationId xmlns:p14="http://schemas.microsoft.com/office/powerpoint/2010/main" val="120235783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t>اختلال در تعادل اسید و باز</a:t>
            </a:r>
            <a:endParaRPr lang="fa-IR" dirty="0"/>
          </a:p>
        </p:txBody>
      </p:sp>
      <p:sp>
        <p:nvSpPr>
          <p:cNvPr id="3" name="Content Placeholder 2"/>
          <p:cNvSpPr>
            <a:spLocks noGrp="1"/>
          </p:cNvSpPr>
          <p:nvPr>
            <p:ph idx="1"/>
          </p:nvPr>
        </p:nvSpPr>
        <p:spPr/>
        <p:txBody>
          <a:bodyPr/>
          <a:lstStyle/>
          <a:p>
            <a:pPr marL="0" indent="0" algn="r" rtl="1">
              <a:buNone/>
            </a:pPr>
            <a:r>
              <a:rPr lang="fa-IR" b="1" dirty="0"/>
              <a:t>هر گونه کاهش در </a:t>
            </a:r>
            <a:r>
              <a:rPr lang="en-US" b="1" dirty="0"/>
              <a:t>PH</a:t>
            </a:r>
            <a:r>
              <a:rPr lang="fa-IR" b="1" dirty="0"/>
              <a:t> را اسیدوز می گوییم که به دو علت می تواند ایجاد شود:</a:t>
            </a:r>
            <a:endParaRPr lang="en-US" b="1" dirty="0"/>
          </a:p>
          <a:p>
            <a:pPr marL="0" indent="0" algn="r" rtl="1">
              <a:buNone/>
            </a:pPr>
            <a:r>
              <a:rPr lang="fa-IR" b="1" dirty="0"/>
              <a:t>یا بعلت افزایش </a:t>
            </a:r>
            <a:r>
              <a:rPr lang="en-US" b="1" dirty="0"/>
              <a:t>Co2 </a:t>
            </a:r>
            <a:r>
              <a:rPr lang="fa-IR" b="1" dirty="0"/>
              <a:t> که به ان اسیدوز تنفسی و یا بعلت کاهش </a:t>
            </a:r>
            <a:r>
              <a:rPr lang="en-US" b="1" dirty="0"/>
              <a:t>Hco3</a:t>
            </a:r>
            <a:r>
              <a:rPr lang="fa-IR" b="1" dirty="0"/>
              <a:t>هست که</a:t>
            </a:r>
            <a:endParaRPr lang="en-US" b="1" dirty="0"/>
          </a:p>
          <a:p>
            <a:pPr marL="0" indent="0" algn="r" rtl="1">
              <a:buNone/>
            </a:pPr>
            <a:r>
              <a:rPr lang="fa-IR" b="1" dirty="0"/>
              <a:t> به ان اسیدوز متابولیک می گوییم.</a:t>
            </a:r>
            <a:endParaRPr lang="en-US" b="1" dirty="0"/>
          </a:p>
          <a:p>
            <a:pPr marL="0" indent="0" algn="r">
              <a:buNone/>
            </a:pPr>
            <a:endParaRPr lang="en-US" b="1" dirty="0" smtClean="0"/>
          </a:p>
          <a:p>
            <a:pPr marL="0" indent="0" algn="r">
              <a:buNone/>
            </a:pPr>
            <a:endParaRPr lang="fa-IR"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794" y="3721994"/>
            <a:ext cx="10496281" cy="3136006"/>
          </a:xfrm>
          <a:prstGeom prst="rect">
            <a:avLst/>
          </a:prstGeom>
        </p:spPr>
      </p:pic>
    </p:spTree>
    <p:extLst>
      <p:ext uri="{BB962C8B-B14F-4D97-AF65-F5344CB8AC3E}">
        <p14:creationId xmlns:p14="http://schemas.microsoft.com/office/powerpoint/2010/main" val="332046912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55313" y="2835697"/>
            <a:ext cx="10045521" cy="3561744"/>
          </a:xfrm>
          <a:prstGeom prst="rect">
            <a:avLst/>
          </a:prstGeom>
        </p:spPr>
        <p:txBody>
          <a:bodyPr wrap="square">
            <a:spAutoFit/>
          </a:bodyPr>
          <a:lstStyle/>
          <a:p>
            <a:pPr algn="r" rtl="1">
              <a:lnSpc>
                <a:spcPct val="107000"/>
              </a:lnSpc>
              <a:spcAft>
                <a:spcPts val="800"/>
              </a:spcAft>
            </a:pPr>
            <a:r>
              <a:rPr lang="fa-IR" sz="3200" b="1" dirty="0">
                <a:latin typeface="Calibri" panose="020F0502020204030204" pitchFamily="34" charset="0"/>
                <a:ea typeface="Calibri" panose="020F0502020204030204" pitchFamily="34" charset="0"/>
              </a:rPr>
              <a:t>هر گونه افزایش در </a:t>
            </a:r>
            <a:r>
              <a:rPr lang="en-US" sz="3200" b="1" dirty="0">
                <a:latin typeface="Calibri" panose="020F0502020204030204" pitchFamily="34" charset="0"/>
                <a:ea typeface="Calibri" panose="020F0502020204030204" pitchFamily="34" charset="0"/>
                <a:cs typeface="Arial" panose="020B0604020202020204" pitchFamily="34" charset="0"/>
              </a:rPr>
              <a:t>PH</a:t>
            </a:r>
            <a:r>
              <a:rPr lang="fa-IR" sz="3200" b="1" dirty="0">
                <a:latin typeface="Calibri" panose="020F0502020204030204" pitchFamily="34" charset="0"/>
                <a:ea typeface="Calibri" panose="020F0502020204030204" pitchFamily="34" charset="0"/>
              </a:rPr>
              <a:t> را الکالوز می گوییم که به دو علت می تواند ایجاد شود:</a:t>
            </a:r>
            <a:endParaRPr lang="en-US" sz="3200" b="1"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fa-IR" sz="3200" b="1" dirty="0">
                <a:latin typeface="Calibri" panose="020F0502020204030204" pitchFamily="34" charset="0"/>
                <a:ea typeface="Calibri" panose="020F0502020204030204" pitchFamily="34" charset="0"/>
              </a:rPr>
              <a:t>یا بعلت کاهش </a:t>
            </a:r>
            <a:r>
              <a:rPr lang="en-US" sz="3200" b="1" dirty="0">
                <a:latin typeface="Calibri" panose="020F0502020204030204" pitchFamily="34" charset="0"/>
                <a:ea typeface="Calibri" panose="020F0502020204030204" pitchFamily="34" charset="0"/>
                <a:cs typeface="Arial" panose="020B0604020202020204" pitchFamily="34" charset="0"/>
              </a:rPr>
              <a:t>Co2</a:t>
            </a:r>
            <a:r>
              <a:rPr lang="en-US" sz="3200" b="1" dirty="0">
                <a:latin typeface="Arial" panose="020B0604020202020204" pitchFamily="34" charset="0"/>
                <a:ea typeface="Calibri" panose="020F0502020204030204" pitchFamily="34" charset="0"/>
                <a:cs typeface="Arial" panose="020B0604020202020204" pitchFamily="34" charset="0"/>
              </a:rPr>
              <a:t> </a:t>
            </a:r>
            <a:r>
              <a:rPr lang="fa-IR" sz="3200" b="1" dirty="0">
                <a:latin typeface="Arial" panose="020B0604020202020204" pitchFamily="34" charset="0"/>
                <a:ea typeface="Calibri" panose="020F0502020204030204" pitchFamily="34" charset="0"/>
              </a:rPr>
              <a:t> که به ان الکالوز تنفسی و یا بعلت افزایش </a:t>
            </a:r>
            <a:r>
              <a:rPr lang="en-US" sz="3200" b="1" dirty="0">
                <a:latin typeface="Calibri" panose="020F0502020204030204" pitchFamily="34" charset="0"/>
                <a:ea typeface="Calibri" panose="020F0502020204030204" pitchFamily="34" charset="0"/>
                <a:cs typeface="Arial" panose="020B0604020202020204" pitchFamily="34" charset="0"/>
              </a:rPr>
              <a:t>Hco3</a:t>
            </a:r>
            <a:r>
              <a:rPr lang="fa-IR" sz="3200" b="1" dirty="0">
                <a:latin typeface="Calibri" panose="020F0502020204030204" pitchFamily="34" charset="0"/>
                <a:ea typeface="Calibri" panose="020F0502020204030204" pitchFamily="34" charset="0"/>
              </a:rPr>
              <a:t>هست </a:t>
            </a:r>
            <a:r>
              <a:rPr lang="fa-IR" sz="3200" b="1" dirty="0" smtClean="0">
                <a:latin typeface="Calibri" panose="020F0502020204030204" pitchFamily="34" charset="0"/>
                <a:ea typeface="Calibri" panose="020F0502020204030204" pitchFamily="34" charset="0"/>
              </a:rPr>
              <a:t>که به </a:t>
            </a:r>
            <a:r>
              <a:rPr lang="fa-IR" sz="3200" b="1" dirty="0">
                <a:latin typeface="Calibri" panose="020F0502020204030204" pitchFamily="34" charset="0"/>
                <a:ea typeface="Calibri" panose="020F0502020204030204" pitchFamily="34" charset="0"/>
              </a:rPr>
              <a:t>ان الکالوز متابولیک می گوییم.</a:t>
            </a:r>
            <a:endParaRPr lang="en-US" sz="3200" b="1"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endParaRPr lang="en-US" sz="3200" b="1" dirty="0">
              <a:latin typeface="Calibri" panose="020F0502020204030204" pitchFamily="34" charset="0"/>
              <a:ea typeface="Calibri" panose="020F0502020204030204" pitchFamily="34" charset="0"/>
              <a:cs typeface="Arial" panose="020B0604020202020204" pitchFamily="34" charset="0"/>
            </a:endParaRPr>
          </a:p>
          <a:p>
            <a:pPr algn="r" rtl="1">
              <a:lnSpc>
                <a:spcPct val="107000"/>
              </a:lnSpc>
              <a:spcAft>
                <a:spcPts val="800"/>
              </a:spcAft>
            </a:pPr>
            <a:r>
              <a:rPr lang="fa-IR" sz="3200" b="1" dirty="0">
                <a:latin typeface="Calibri" panose="020F0502020204030204" pitchFamily="34" charset="0"/>
                <a:ea typeface="Calibri" panose="020F0502020204030204" pitchFamily="34" charset="0"/>
              </a:rPr>
              <a:t> </a:t>
            </a:r>
            <a:endParaRPr lang="en-US" sz="3200" b="1" dirty="0">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970341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t>اسیدوز متابولیک</a:t>
            </a:r>
            <a:endParaRPr lang="fa-IR" dirty="0"/>
          </a:p>
        </p:txBody>
      </p:sp>
      <p:sp>
        <p:nvSpPr>
          <p:cNvPr id="3" name="Content Placeholder 2"/>
          <p:cNvSpPr>
            <a:spLocks noGrp="1"/>
          </p:cNvSpPr>
          <p:nvPr>
            <p:ph idx="1"/>
          </p:nvPr>
        </p:nvSpPr>
        <p:spPr/>
        <p:txBody>
          <a:bodyPr>
            <a:normAutofit/>
          </a:bodyPr>
          <a:lstStyle/>
          <a:p>
            <a:pPr marL="0" indent="0" algn="r" rtl="1">
              <a:buNone/>
            </a:pPr>
            <a:r>
              <a:rPr lang="fa-IR" sz="3200" b="1" dirty="0"/>
              <a:t>اسیدوز متابولیک با کاهش </a:t>
            </a:r>
            <a:r>
              <a:rPr lang="en-US" sz="3200" b="1" dirty="0"/>
              <a:t>Hco3</a:t>
            </a:r>
            <a:r>
              <a:rPr lang="fa-IR" sz="3200" b="1" dirty="0"/>
              <a:t> و منفی شدن </a:t>
            </a:r>
            <a:r>
              <a:rPr lang="en-US" sz="3200" b="1" dirty="0"/>
              <a:t>BE</a:t>
            </a:r>
            <a:r>
              <a:rPr lang="fa-IR" sz="3200" b="1" dirty="0"/>
              <a:t> مشخص میشود .</a:t>
            </a:r>
            <a:endParaRPr lang="en-US" sz="3200" b="1" dirty="0"/>
          </a:p>
          <a:p>
            <a:pPr marL="0" indent="0" algn="r" rtl="1">
              <a:buNone/>
            </a:pPr>
            <a:r>
              <a:rPr lang="fa-IR" sz="3200" b="1" dirty="0"/>
              <a:t>اسیدوز متابولیک به 2 دسته تقسیم می شد:</a:t>
            </a:r>
            <a:endParaRPr lang="en-US" sz="3200" b="1" dirty="0"/>
          </a:p>
          <a:p>
            <a:pPr marL="0" indent="0" algn="r" rtl="1">
              <a:buNone/>
            </a:pPr>
            <a:r>
              <a:rPr lang="fa-IR" sz="3200" b="1" dirty="0"/>
              <a:t>1-با انیون گپ بالا</a:t>
            </a:r>
            <a:endParaRPr lang="en-US" sz="3200" b="1" dirty="0"/>
          </a:p>
          <a:p>
            <a:pPr marL="0" indent="0" algn="r" rtl="1">
              <a:buNone/>
            </a:pPr>
            <a:r>
              <a:rPr lang="fa-IR" sz="3200" b="1" dirty="0"/>
              <a:t>2- با انیون گپ نرمال</a:t>
            </a:r>
            <a:endParaRPr lang="en-US" sz="3200" b="1" dirty="0"/>
          </a:p>
        </p:txBody>
      </p:sp>
    </p:spTree>
    <p:extLst>
      <p:ext uri="{BB962C8B-B14F-4D97-AF65-F5344CB8AC3E}">
        <p14:creationId xmlns:p14="http://schemas.microsoft.com/office/powerpoint/2010/main" val="37315177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b="1" dirty="0" smtClean="0"/>
              <a:t>فرمول محاسبه انیون گپ: </a:t>
            </a:r>
            <a:endParaRPr lang="fa-IR" b="1"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09104" y="2833352"/>
            <a:ext cx="8242479" cy="2343955"/>
          </a:xfrm>
        </p:spPr>
      </p:pic>
    </p:spTree>
    <p:extLst>
      <p:ext uri="{BB962C8B-B14F-4D97-AF65-F5344CB8AC3E}">
        <p14:creationId xmlns:p14="http://schemas.microsoft.com/office/powerpoint/2010/main" val="111265338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3341" y="386366"/>
            <a:ext cx="9710670" cy="6156102"/>
          </a:xfrm>
          <a:prstGeom prst="rect">
            <a:avLst/>
          </a:prstGeom>
        </p:spPr>
      </p:pic>
    </p:spTree>
    <p:extLst>
      <p:ext uri="{BB962C8B-B14F-4D97-AF65-F5344CB8AC3E}">
        <p14:creationId xmlns:p14="http://schemas.microsoft.com/office/powerpoint/2010/main" val="219733655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675371" y="222504"/>
            <a:ext cx="8985161" cy="1087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b="1" kern="1200">
                <a:solidFill>
                  <a:schemeClr val="tx2"/>
                </a:solidFill>
                <a:latin typeface="+mj-lt"/>
                <a:ea typeface="+mj-ea"/>
                <a:cs typeface="+mj-cs"/>
              </a:defRPr>
            </a:lvl1pPr>
            <a:lvl2pPr algn="l" rtl="0" fontAlgn="base">
              <a:spcBef>
                <a:spcPct val="0"/>
              </a:spcBef>
              <a:spcAft>
                <a:spcPct val="0"/>
              </a:spcAft>
              <a:defRPr sz="4400" b="1">
                <a:solidFill>
                  <a:schemeClr val="tx2"/>
                </a:solidFill>
                <a:latin typeface="Arial" panose="020B0604020202020204" pitchFamily="34" charset="0"/>
              </a:defRPr>
            </a:lvl2pPr>
            <a:lvl3pPr algn="l" rtl="0" fontAlgn="base">
              <a:spcBef>
                <a:spcPct val="0"/>
              </a:spcBef>
              <a:spcAft>
                <a:spcPct val="0"/>
              </a:spcAft>
              <a:defRPr sz="4400" b="1">
                <a:solidFill>
                  <a:schemeClr val="tx2"/>
                </a:solidFill>
                <a:latin typeface="Arial" panose="020B0604020202020204" pitchFamily="34" charset="0"/>
              </a:defRPr>
            </a:lvl3pPr>
            <a:lvl4pPr algn="l" rtl="0" fontAlgn="base">
              <a:spcBef>
                <a:spcPct val="0"/>
              </a:spcBef>
              <a:spcAft>
                <a:spcPct val="0"/>
              </a:spcAft>
              <a:defRPr sz="4400" b="1">
                <a:solidFill>
                  <a:schemeClr val="tx2"/>
                </a:solidFill>
                <a:latin typeface="Arial" panose="020B0604020202020204" pitchFamily="34" charset="0"/>
              </a:defRPr>
            </a:lvl4pPr>
            <a:lvl5pPr algn="l" rtl="0" fontAlgn="base">
              <a:spcBef>
                <a:spcPct val="0"/>
              </a:spcBef>
              <a:spcAft>
                <a:spcPct val="0"/>
              </a:spcAft>
              <a:defRPr sz="4400" b="1">
                <a:solidFill>
                  <a:schemeClr val="tx2"/>
                </a:solidFill>
                <a:latin typeface="Arial" panose="020B0604020202020204" pitchFamily="34" charset="0"/>
              </a:defRPr>
            </a:lvl5pPr>
            <a:lvl6pPr marL="457200" algn="l" rtl="0" fontAlgn="base">
              <a:spcBef>
                <a:spcPct val="0"/>
              </a:spcBef>
              <a:spcAft>
                <a:spcPct val="0"/>
              </a:spcAft>
              <a:defRPr sz="4400" b="1">
                <a:solidFill>
                  <a:schemeClr val="tx2"/>
                </a:solidFill>
                <a:latin typeface="Arial" panose="020B0604020202020204" pitchFamily="34" charset="0"/>
              </a:defRPr>
            </a:lvl6pPr>
            <a:lvl7pPr marL="914400" algn="l" rtl="0" fontAlgn="base">
              <a:spcBef>
                <a:spcPct val="0"/>
              </a:spcBef>
              <a:spcAft>
                <a:spcPct val="0"/>
              </a:spcAft>
              <a:defRPr sz="4400" b="1">
                <a:solidFill>
                  <a:schemeClr val="tx2"/>
                </a:solidFill>
                <a:latin typeface="Arial" panose="020B0604020202020204" pitchFamily="34" charset="0"/>
              </a:defRPr>
            </a:lvl7pPr>
            <a:lvl8pPr marL="1371600" algn="l" rtl="0" fontAlgn="base">
              <a:spcBef>
                <a:spcPct val="0"/>
              </a:spcBef>
              <a:spcAft>
                <a:spcPct val="0"/>
              </a:spcAft>
              <a:defRPr sz="4400" b="1">
                <a:solidFill>
                  <a:schemeClr val="tx2"/>
                </a:solidFill>
                <a:latin typeface="Arial" panose="020B0604020202020204" pitchFamily="34" charset="0"/>
              </a:defRPr>
            </a:lvl8pPr>
            <a:lvl9pPr marL="1828800" algn="l" rtl="0" fontAlgn="base">
              <a:spcBef>
                <a:spcPct val="0"/>
              </a:spcBef>
              <a:spcAft>
                <a:spcPct val="0"/>
              </a:spcAft>
              <a:defRPr sz="4400" b="1">
                <a:solidFill>
                  <a:schemeClr val="tx2"/>
                </a:solidFill>
                <a:latin typeface="Arial" panose="020B0604020202020204" pitchFamily="34" charset="0"/>
              </a:defRPr>
            </a:lvl9pPr>
          </a:lstStyle>
          <a:p>
            <a:pPr algn="r">
              <a:defRPr/>
            </a:pPr>
            <a:r>
              <a:rPr lang="fa-IR" b="0" dirty="0">
                <a:ln w="18415" cmpd="sng">
                  <a:solidFill>
                    <a:srgbClr val="FFFFFF"/>
                  </a:solidFill>
                  <a:prstDash val="solid"/>
                </a:ln>
                <a:solidFill>
                  <a:schemeClr val="tx1"/>
                </a:solidFill>
                <a:effectLst>
                  <a:outerShdw blurRad="63500" dir="3600000" algn="tl" rotWithShape="0">
                    <a:srgbClr val="000000">
                      <a:alpha val="70000"/>
                    </a:srgbClr>
                  </a:outerShdw>
                </a:effectLst>
                <a:latin typeface="Arial"/>
                <a:cs typeface="B Baran" panose="00000400000000000000" pitchFamily="2" charset="-78"/>
              </a:rPr>
              <a:t>گرفتن نمونه های شریانی(مکان های نمونه </a:t>
            </a:r>
            <a:r>
              <a:rPr lang="fa-IR" b="0" dirty="0" smtClean="0">
                <a:ln w="18415" cmpd="sng">
                  <a:solidFill>
                    <a:srgbClr val="FFFFFF"/>
                  </a:solidFill>
                  <a:prstDash val="solid"/>
                </a:ln>
                <a:solidFill>
                  <a:schemeClr val="tx1"/>
                </a:solidFill>
                <a:effectLst>
                  <a:outerShdw blurRad="63500" dir="3600000" algn="tl" rotWithShape="0">
                    <a:srgbClr val="000000">
                      <a:alpha val="70000"/>
                    </a:srgbClr>
                  </a:outerShdw>
                </a:effectLst>
                <a:latin typeface="Arial"/>
                <a:cs typeface="B Baran" panose="00000400000000000000" pitchFamily="2" charset="-78"/>
              </a:rPr>
              <a:t>گیری)</a:t>
            </a:r>
            <a:endParaRPr lang="en-US" b="0" dirty="0">
              <a:ln w="18415" cmpd="sng">
                <a:solidFill>
                  <a:srgbClr val="FFFFFF"/>
                </a:solidFill>
                <a:prstDash val="solid"/>
              </a:ln>
              <a:solidFill>
                <a:schemeClr val="tx1"/>
              </a:solidFill>
              <a:effectLst>
                <a:outerShdw blurRad="63500" dir="3600000" algn="tl" rotWithShape="0">
                  <a:srgbClr val="000000">
                    <a:alpha val="70000"/>
                  </a:srgbClr>
                </a:outerShdw>
              </a:effectLst>
              <a:latin typeface="Arial"/>
              <a:cs typeface="B Baran" panose="00000400000000000000" pitchFamily="2" charset="-78"/>
            </a:endParaRPr>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10186"/>
            <a:ext cx="7287904" cy="55411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9134048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2744" y="708338"/>
            <a:ext cx="7431110" cy="5190185"/>
          </a:xfrm>
          <a:prstGeom prst="rect">
            <a:avLst/>
          </a:prstGeom>
        </p:spPr>
      </p:pic>
    </p:spTree>
    <p:extLst>
      <p:ext uri="{BB962C8B-B14F-4D97-AF65-F5344CB8AC3E}">
        <p14:creationId xmlns:p14="http://schemas.microsoft.com/office/powerpoint/2010/main" val="104823326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695459" y="-1"/>
            <a:ext cx="9517487" cy="1173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b="1" kern="1200">
                <a:solidFill>
                  <a:schemeClr val="tx2"/>
                </a:solidFill>
                <a:latin typeface="+mj-lt"/>
                <a:ea typeface="+mj-ea"/>
                <a:cs typeface="+mj-cs"/>
              </a:defRPr>
            </a:lvl1pPr>
            <a:lvl2pPr algn="l" rtl="0" fontAlgn="base">
              <a:spcBef>
                <a:spcPct val="0"/>
              </a:spcBef>
              <a:spcAft>
                <a:spcPct val="0"/>
              </a:spcAft>
              <a:defRPr sz="4400" b="1">
                <a:solidFill>
                  <a:schemeClr val="tx2"/>
                </a:solidFill>
                <a:latin typeface="Arial" panose="020B0604020202020204" pitchFamily="34" charset="0"/>
              </a:defRPr>
            </a:lvl2pPr>
            <a:lvl3pPr algn="l" rtl="0" fontAlgn="base">
              <a:spcBef>
                <a:spcPct val="0"/>
              </a:spcBef>
              <a:spcAft>
                <a:spcPct val="0"/>
              </a:spcAft>
              <a:defRPr sz="4400" b="1">
                <a:solidFill>
                  <a:schemeClr val="tx2"/>
                </a:solidFill>
                <a:latin typeface="Arial" panose="020B0604020202020204" pitchFamily="34" charset="0"/>
              </a:defRPr>
            </a:lvl3pPr>
            <a:lvl4pPr algn="l" rtl="0" fontAlgn="base">
              <a:spcBef>
                <a:spcPct val="0"/>
              </a:spcBef>
              <a:spcAft>
                <a:spcPct val="0"/>
              </a:spcAft>
              <a:defRPr sz="4400" b="1">
                <a:solidFill>
                  <a:schemeClr val="tx2"/>
                </a:solidFill>
                <a:latin typeface="Arial" panose="020B0604020202020204" pitchFamily="34" charset="0"/>
              </a:defRPr>
            </a:lvl4pPr>
            <a:lvl5pPr algn="l" rtl="0" fontAlgn="base">
              <a:spcBef>
                <a:spcPct val="0"/>
              </a:spcBef>
              <a:spcAft>
                <a:spcPct val="0"/>
              </a:spcAft>
              <a:defRPr sz="4400" b="1">
                <a:solidFill>
                  <a:schemeClr val="tx2"/>
                </a:solidFill>
                <a:latin typeface="Arial" panose="020B0604020202020204" pitchFamily="34" charset="0"/>
              </a:defRPr>
            </a:lvl5pPr>
            <a:lvl6pPr marL="457200" algn="l" rtl="0" fontAlgn="base">
              <a:spcBef>
                <a:spcPct val="0"/>
              </a:spcBef>
              <a:spcAft>
                <a:spcPct val="0"/>
              </a:spcAft>
              <a:defRPr sz="4400" b="1">
                <a:solidFill>
                  <a:schemeClr val="tx2"/>
                </a:solidFill>
                <a:latin typeface="Arial" panose="020B0604020202020204" pitchFamily="34" charset="0"/>
              </a:defRPr>
            </a:lvl6pPr>
            <a:lvl7pPr marL="914400" algn="l" rtl="0" fontAlgn="base">
              <a:spcBef>
                <a:spcPct val="0"/>
              </a:spcBef>
              <a:spcAft>
                <a:spcPct val="0"/>
              </a:spcAft>
              <a:defRPr sz="4400" b="1">
                <a:solidFill>
                  <a:schemeClr val="tx2"/>
                </a:solidFill>
                <a:latin typeface="Arial" panose="020B0604020202020204" pitchFamily="34" charset="0"/>
              </a:defRPr>
            </a:lvl7pPr>
            <a:lvl8pPr marL="1371600" algn="l" rtl="0" fontAlgn="base">
              <a:spcBef>
                <a:spcPct val="0"/>
              </a:spcBef>
              <a:spcAft>
                <a:spcPct val="0"/>
              </a:spcAft>
              <a:defRPr sz="4400" b="1">
                <a:solidFill>
                  <a:schemeClr val="tx2"/>
                </a:solidFill>
                <a:latin typeface="Arial" panose="020B0604020202020204" pitchFamily="34" charset="0"/>
              </a:defRPr>
            </a:lvl8pPr>
            <a:lvl9pPr marL="1828800" algn="l" rtl="0" fontAlgn="base">
              <a:spcBef>
                <a:spcPct val="0"/>
              </a:spcBef>
              <a:spcAft>
                <a:spcPct val="0"/>
              </a:spcAft>
              <a:defRPr sz="4400" b="1">
                <a:solidFill>
                  <a:schemeClr val="tx2"/>
                </a:solidFill>
                <a:latin typeface="Arial" panose="020B0604020202020204" pitchFamily="34" charset="0"/>
              </a:defRPr>
            </a:lvl9pPr>
          </a:lstStyle>
          <a:p>
            <a:pPr>
              <a:defRPr/>
            </a:pPr>
            <a:r>
              <a:rPr lang="fa-IR" sz="3600" dirty="0">
                <a:ln w="18415" cmpd="sng">
                  <a:solidFill>
                    <a:srgbClr val="FFFFFF"/>
                  </a:solidFill>
                  <a:prstDash val="solid"/>
                </a:ln>
                <a:solidFill>
                  <a:schemeClr val="tx1"/>
                </a:solidFill>
                <a:effectLst>
                  <a:outerShdw blurRad="63500" dir="3600000" algn="tl" rotWithShape="0">
                    <a:srgbClr val="000000">
                      <a:alpha val="70000"/>
                    </a:srgbClr>
                  </a:outerShdw>
                </a:effectLst>
                <a:latin typeface="Arial"/>
                <a:cs typeface="B Baran" panose="00000400000000000000" pitchFamily="2" charset="-78"/>
              </a:rPr>
              <a:t>درتفسیرگازهای خون شریانی پارامترهای زیر مورد بررسی قرارمی گیرند</a:t>
            </a:r>
            <a:endParaRPr lang="en-US" sz="3600" dirty="0">
              <a:ln w="18415" cmpd="sng">
                <a:solidFill>
                  <a:srgbClr val="FFFFFF"/>
                </a:solidFill>
                <a:prstDash val="solid"/>
              </a:ln>
              <a:solidFill>
                <a:schemeClr val="tx1"/>
              </a:solidFill>
              <a:effectLst>
                <a:outerShdw blurRad="63500" dir="3600000" algn="tl" rotWithShape="0">
                  <a:srgbClr val="000000">
                    <a:alpha val="70000"/>
                  </a:srgbClr>
                </a:outerShdw>
              </a:effectLst>
              <a:latin typeface="Arial"/>
              <a:cs typeface="B Baran" panose="00000400000000000000" pitchFamily="2" charset="-78"/>
            </a:endParaRPr>
          </a:p>
        </p:txBody>
      </p:sp>
      <p:sp>
        <p:nvSpPr>
          <p:cNvPr id="3" name="Rectangle 3"/>
          <p:cNvSpPr txBox="1">
            <a:spLocks noChangeArrowheads="1"/>
          </p:cNvSpPr>
          <p:nvPr/>
        </p:nvSpPr>
        <p:spPr bwMode="auto">
          <a:xfrm>
            <a:off x="1506829" y="1599399"/>
            <a:ext cx="7984902" cy="4661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ctr" rtl="0" fontAlgn="base">
              <a:spcBef>
                <a:spcPct val="20000"/>
              </a:spcBef>
              <a:spcAft>
                <a:spcPct val="0"/>
              </a:spcAft>
              <a:buFontTx/>
              <a:buNone/>
              <a:defRPr sz="3200" b="1"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600" indent="-609600" algn="l">
              <a:buFont typeface="Wingdings" panose="05000000000000000000" pitchFamily="2" charset="2"/>
              <a:buAutoNum type="arabicPeriod"/>
              <a:defRPr/>
            </a:pPr>
            <a:r>
              <a:rPr lang="en-US" dirty="0" smtClean="0">
                <a:solidFill>
                  <a:srgbClr val="000000"/>
                </a:solidFill>
                <a:latin typeface="Arial"/>
              </a:rPr>
              <a:t>PaO2</a:t>
            </a:r>
            <a:endParaRPr lang="en-US" dirty="0">
              <a:solidFill>
                <a:srgbClr val="000000"/>
              </a:solidFill>
              <a:latin typeface="Arial"/>
            </a:endParaRPr>
          </a:p>
          <a:p>
            <a:pPr marL="609600" indent="-609600" algn="l">
              <a:buFont typeface="Wingdings" panose="05000000000000000000" pitchFamily="2" charset="2"/>
              <a:buAutoNum type="arabicPeriod"/>
              <a:defRPr/>
            </a:pPr>
            <a:r>
              <a:rPr lang="en-US" dirty="0" smtClean="0">
                <a:solidFill>
                  <a:srgbClr val="000000"/>
                </a:solidFill>
                <a:latin typeface="Arial"/>
              </a:rPr>
              <a:t>PH</a:t>
            </a:r>
          </a:p>
          <a:p>
            <a:pPr marL="609600" indent="-609600" algn="l">
              <a:buFont typeface="Wingdings" panose="05000000000000000000" pitchFamily="2" charset="2"/>
              <a:buAutoNum type="arabicPeriod"/>
              <a:defRPr/>
            </a:pPr>
            <a:r>
              <a:rPr lang="en-US" dirty="0" smtClean="0">
                <a:solidFill>
                  <a:srgbClr val="000000"/>
                </a:solidFill>
                <a:latin typeface="Arial"/>
              </a:rPr>
              <a:t>PaCO2</a:t>
            </a:r>
            <a:endParaRPr lang="en-US" dirty="0">
              <a:solidFill>
                <a:srgbClr val="000000"/>
              </a:solidFill>
              <a:latin typeface="Arial"/>
            </a:endParaRPr>
          </a:p>
          <a:p>
            <a:pPr marL="609600" indent="-609600" algn="l">
              <a:buFont typeface="Wingdings" panose="05000000000000000000" pitchFamily="2" charset="2"/>
              <a:buAutoNum type="arabicPeriod"/>
              <a:defRPr/>
            </a:pPr>
            <a:r>
              <a:rPr lang="en-US" dirty="0">
                <a:solidFill>
                  <a:srgbClr val="000000"/>
                </a:solidFill>
                <a:latin typeface="Arial"/>
              </a:rPr>
              <a:t>HCO3-</a:t>
            </a:r>
          </a:p>
          <a:p>
            <a:pPr marL="609600" indent="-609600" algn="l">
              <a:buFont typeface="Wingdings" panose="05000000000000000000" pitchFamily="2" charset="2"/>
              <a:buAutoNum type="arabicPeriod"/>
              <a:defRPr/>
            </a:pPr>
            <a:r>
              <a:rPr lang="en-US" dirty="0">
                <a:solidFill>
                  <a:srgbClr val="000000"/>
                </a:solidFill>
                <a:latin typeface="Arial"/>
              </a:rPr>
              <a:t>BE (Base Excess)</a:t>
            </a:r>
          </a:p>
          <a:p>
            <a:pPr marL="609600" indent="-609600" algn="l">
              <a:buFont typeface="Wingdings" panose="05000000000000000000" pitchFamily="2" charset="2"/>
              <a:buAutoNum type="arabicPeriod"/>
              <a:defRPr/>
            </a:pPr>
            <a:r>
              <a:rPr lang="en-US" dirty="0">
                <a:solidFill>
                  <a:srgbClr val="000000"/>
                </a:solidFill>
                <a:latin typeface="Arial"/>
              </a:rPr>
              <a:t>Total BB (Total Buffer Base</a:t>
            </a:r>
            <a:r>
              <a:rPr lang="en-US" sz="2400" dirty="0" smtClean="0">
                <a:solidFill>
                  <a:srgbClr val="000000"/>
                </a:solidFill>
                <a:latin typeface="Arial"/>
              </a:rPr>
              <a:t>)</a:t>
            </a:r>
            <a:endParaRPr lang="en-US" sz="2400" dirty="0">
              <a:solidFill>
                <a:srgbClr val="000000"/>
              </a:solidFill>
              <a:latin typeface="Arial"/>
            </a:endParaRPr>
          </a:p>
        </p:txBody>
      </p:sp>
    </p:spTree>
    <p:extLst>
      <p:ext uri="{BB962C8B-B14F-4D97-AF65-F5344CB8AC3E}">
        <p14:creationId xmlns:p14="http://schemas.microsoft.com/office/powerpoint/2010/main" val="19872369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369045" y="260369"/>
            <a:ext cx="8006774"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b="1" kern="1200">
                <a:solidFill>
                  <a:schemeClr val="tx2"/>
                </a:solidFill>
                <a:latin typeface="+mj-lt"/>
                <a:ea typeface="+mj-ea"/>
                <a:cs typeface="+mj-cs"/>
              </a:defRPr>
            </a:lvl1pPr>
            <a:lvl2pPr algn="l" rtl="0" fontAlgn="base">
              <a:spcBef>
                <a:spcPct val="0"/>
              </a:spcBef>
              <a:spcAft>
                <a:spcPct val="0"/>
              </a:spcAft>
              <a:defRPr sz="4400" b="1">
                <a:solidFill>
                  <a:schemeClr val="tx2"/>
                </a:solidFill>
                <a:latin typeface="Arial" panose="020B0604020202020204" pitchFamily="34" charset="0"/>
              </a:defRPr>
            </a:lvl2pPr>
            <a:lvl3pPr algn="l" rtl="0" fontAlgn="base">
              <a:spcBef>
                <a:spcPct val="0"/>
              </a:spcBef>
              <a:spcAft>
                <a:spcPct val="0"/>
              </a:spcAft>
              <a:defRPr sz="4400" b="1">
                <a:solidFill>
                  <a:schemeClr val="tx2"/>
                </a:solidFill>
                <a:latin typeface="Arial" panose="020B0604020202020204" pitchFamily="34" charset="0"/>
              </a:defRPr>
            </a:lvl3pPr>
            <a:lvl4pPr algn="l" rtl="0" fontAlgn="base">
              <a:spcBef>
                <a:spcPct val="0"/>
              </a:spcBef>
              <a:spcAft>
                <a:spcPct val="0"/>
              </a:spcAft>
              <a:defRPr sz="4400" b="1">
                <a:solidFill>
                  <a:schemeClr val="tx2"/>
                </a:solidFill>
                <a:latin typeface="Arial" panose="020B0604020202020204" pitchFamily="34" charset="0"/>
              </a:defRPr>
            </a:lvl4pPr>
            <a:lvl5pPr algn="l" rtl="0" fontAlgn="base">
              <a:spcBef>
                <a:spcPct val="0"/>
              </a:spcBef>
              <a:spcAft>
                <a:spcPct val="0"/>
              </a:spcAft>
              <a:defRPr sz="4400" b="1">
                <a:solidFill>
                  <a:schemeClr val="tx2"/>
                </a:solidFill>
                <a:latin typeface="Arial" panose="020B0604020202020204" pitchFamily="34" charset="0"/>
              </a:defRPr>
            </a:lvl5pPr>
            <a:lvl6pPr marL="457200" algn="l" rtl="0" fontAlgn="base">
              <a:spcBef>
                <a:spcPct val="0"/>
              </a:spcBef>
              <a:spcAft>
                <a:spcPct val="0"/>
              </a:spcAft>
              <a:defRPr sz="4400" b="1">
                <a:solidFill>
                  <a:schemeClr val="tx2"/>
                </a:solidFill>
                <a:latin typeface="Arial" panose="020B0604020202020204" pitchFamily="34" charset="0"/>
              </a:defRPr>
            </a:lvl6pPr>
            <a:lvl7pPr marL="914400" algn="l" rtl="0" fontAlgn="base">
              <a:spcBef>
                <a:spcPct val="0"/>
              </a:spcBef>
              <a:spcAft>
                <a:spcPct val="0"/>
              </a:spcAft>
              <a:defRPr sz="4400" b="1">
                <a:solidFill>
                  <a:schemeClr val="tx2"/>
                </a:solidFill>
                <a:latin typeface="Arial" panose="020B0604020202020204" pitchFamily="34" charset="0"/>
              </a:defRPr>
            </a:lvl7pPr>
            <a:lvl8pPr marL="1371600" algn="l" rtl="0" fontAlgn="base">
              <a:spcBef>
                <a:spcPct val="0"/>
              </a:spcBef>
              <a:spcAft>
                <a:spcPct val="0"/>
              </a:spcAft>
              <a:defRPr sz="4400" b="1">
                <a:solidFill>
                  <a:schemeClr val="tx2"/>
                </a:solidFill>
                <a:latin typeface="Arial" panose="020B0604020202020204" pitchFamily="34" charset="0"/>
              </a:defRPr>
            </a:lvl8pPr>
            <a:lvl9pPr marL="1828800" algn="l" rtl="0" fontAlgn="base">
              <a:spcBef>
                <a:spcPct val="0"/>
              </a:spcBef>
              <a:spcAft>
                <a:spcPct val="0"/>
              </a:spcAft>
              <a:defRPr sz="4400" b="1">
                <a:solidFill>
                  <a:schemeClr val="tx2"/>
                </a:solidFill>
                <a:latin typeface="Arial" panose="020B0604020202020204" pitchFamily="34" charset="0"/>
              </a:defRPr>
            </a:lvl9pPr>
          </a:lstStyle>
          <a:p>
            <a:pPr algn="r">
              <a:defRPr/>
            </a:pPr>
            <a:r>
              <a:rPr lang="en-US" sz="4800" b="0" dirty="0">
                <a:ln w="18415" cmpd="sng">
                  <a:solidFill>
                    <a:srgbClr val="FFFFFF"/>
                  </a:solidFill>
                  <a:prstDash val="solid"/>
                </a:ln>
                <a:solidFill>
                  <a:schemeClr val="tx1"/>
                </a:solidFill>
                <a:effectLst>
                  <a:outerShdw blurRad="63500" dir="3600000" algn="tl" rotWithShape="0">
                    <a:srgbClr val="000000">
                      <a:alpha val="70000"/>
                    </a:srgbClr>
                  </a:outerShdw>
                </a:effectLst>
                <a:latin typeface="Arial Narrow" panose="020B0606020202030204" pitchFamily="34" charset="0"/>
                <a:cs typeface="B Baran" panose="00000400000000000000" pitchFamily="2" charset="-78"/>
              </a:rPr>
              <a:t>Pao2</a:t>
            </a:r>
            <a:r>
              <a:rPr lang="fa-IR" sz="4800" b="0" dirty="0">
                <a:ln w="18415" cmpd="sng">
                  <a:solidFill>
                    <a:srgbClr val="FFFFFF"/>
                  </a:solidFill>
                  <a:prstDash val="solid"/>
                </a:ln>
                <a:solidFill>
                  <a:schemeClr val="tx1"/>
                </a:solidFill>
                <a:effectLst>
                  <a:outerShdw blurRad="63500" dir="3600000" algn="tl" rotWithShape="0">
                    <a:srgbClr val="000000">
                      <a:alpha val="70000"/>
                    </a:srgbClr>
                  </a:outerShdw>
                </a:effectLst>
                <a:latin typeface="Arial"/>
                <a:cs typeface="B Baran" panose="00000400000000000000" pitchFamily="2" charset="-78"/>
              </a:rPr>
              <a:t>فشارسهمی اکسیژن</a:t>
            </a:r>
            <a:endParaRPr lang="en-US" sz="4800" b="0" dirty="0">
              <a:ln w="18415" cmpd="sng">
                <a:solidFill>
                  <a:srgbClr val="FFFFFF"/>
                </a:solidFill>
                <a:prstDash val="solid"/>
              </a:ln>
              <a:solidFill>
                <a:schemeClr val="tx1"/>
              </a:solidFill>
              <a:effectLst>
                <a:outerShdw blurRad="63500" dir="3600000" algn="tl" rotWithShape="0">
                  <a:srgbClr val="000000">
                    <a:alpha val="70000"/>
                  </a:srgbClr>
                </a:outerShdw>
              </a:effectLst>
              <a:latin typeface="Arial"/>
              <a:cs typeface="B Baran" panose="00000400000000000000" pitchFamily="2" charset="-78"/>
            </a:endParaRPr>
          </a:p>
        </p:txBody>
      </p:sp>
      <p:sp>
        <p:nvSpPr>
          <p:cNvPr id="3" name="Rectangle 3"/>
          <p:cNvSpPr txBox="1">
            <a:spLocks noChangeArrowheads="1"/>
          </p:cNvSpPr>
          <p:nvPr/>
        </p:nvSpPr>
        <p:spPr bwMode="auto">
          <a:xfrm>
            <a:off x="1866900" y="1600204"/>
            <a:ext cx="7681984"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lnSpc>
                <a:spcPct val="80000"/>
              </a:lnSpc>
              <a:buNone/>
              <a:defRPr/>
            </a:pPr>
            <a:r>
              <a:rPr lang="fa-IR" b="1" dirty="0">
                <a:solidFill>
                  <a:srgbClr val="000000"/>
                </a:solidFill>
                <a:latin typeface="Arial"/>
                <a:cs typeface="B Nazanin" pitchFamily="2" charset="-78"/>
              </a:rPr>
              <a:t>فشارسهمی اکسیژن خون شریانی نشانگردرجه </a:t>
            </a:r>
            <a:r>
              <a:rPr lang="fa-IR" b="1" dirty="0" smtClean="0">
                <a:solidFill>
                  <a:srgbClr val="000000"/>
                </a:solidFill>
                <a:latin typeface="Arial"/>
                <a:cs typeface="B Nazanin" pitchFamily="2" charset="-78"/>
              </a:rPr>
              <a:t>اکسیژناسیون </a:t>
            </a:r>
            <a:r>
              <a:rPr lang="fa-IR" b="1" dirty="0">
                <a:solidFill>
                  <a:srgbClr val="000000"/>
                </a:solidFill>
                <a:latin typeface="Arial"/>
                <a:cs typeface="B Nazanin" pitchFamily="2" charset="-78"/>
              </a:rPr>
              <a:t>خون شریانی می باشد.</a:t>
            </a:r>
          </a:p>
          <a:p>
            <a:pPr marL="0" indent="0">
              <a:lnSpc>
                <a:spcPct val="80000"/>
              </a:lnSpc>
              <a:buNone/>
              <a:defRPr/>
            </a:pPr>
            <a:r>
              <a:rPr lang="en-US" b="1" dirty="0" smtClean="0">
                <a:solidFill>
                  <a:srgbClr val="000000"/>
                </a:solidFill>
                <a:latin typeface="Arial"/>
                <a:cs typeface="B Nazanin" pitchFamily="2" charset="-78"/>
              </a:rPr>
              <a:t>  Normal </a:t>
            </a:r>
            <a:r>
              <a:rPr lang="en-US" b="1" dirty="0">
                <a:solidFill>
                  <a:srgbClr val="000000"/>
                </a:solidFill>
                <a:latin typeface="Arial"/>
                <a:cs typeface="B Nazanin" pitchFamily="2" charset="-78"/>
              </a:rPr>
              <a:t>PaO2 </a:t>
            </a:r>
            <a:r>
              <a:rPr lang="en-US" b="1" dirty="0" smtClean="0">
                <a:solidFill>
                  <a:srgbClr val="000000"/>
                </a:solidFill>
                <a:latin typeface="Arial"/>
                <a:cs typeface="B Nazanin" pitchFamily="2" charset="-78"/>
              </a:rPr>
              <a:t>             80-100 </a:t>
            </a:r>
            <a:r>
              <a:rPr lang="en-US" b="1" dirty="0">
                <a:solidFill>
                  <a:srgbClr val="000000"/>
                </a:solidFill>
                <a:latin typeface="Arial"/>
                <a:cs typeface="B Nazanin" pitchFamily="2" charset="-78"/>
              </a:rPr>
              <a:t>mmHg</a:t>
            </a:r>
          </a:p>
          <a:p>
            <a:pPr marL="0" indent="0">
              <a:lnSpc>
                <a:spcPct val="80000"/>
              </a:lnSpc>
              <a:buNone/>
              <a:defRPr/>
            </a:pPr>
            <a:r>
              <a:rPr lang="en-US" b="1" dirty="0" smtClean="0">
                <a:solidFill>
                  <a:srgbClr val="000000"/>
                </a:solidFill>
                <a:latin typeface="Arial"/>
                <a:cs typeface="B Nazanin" pitchFamily="2" charset="-78"/>
              </a:rPr>
              <a:t>   </a:t>
            </a:r>
            <a:r>
              <a:rPr lang="fa-IR" b="1" dirty="0" smtClean="0">
                <a:solidFill>
                  <a:srgbClr val="000000"/>
                </a:solidFill>
                <a:latin typeface="Arial"/>
                <a:cs typeface="B Nazanin" pitchFamily="2" charset="-78"/>
              </a:rPr>
              <a:t>هیپوکسیمی خفیف</a:t>
            </a:r>
            <a:r>
              <a:rPr lang="en-US" b="1" dirty="0" smtClean="0">
                <a:solidFill>
                  <a:srgbClr val="000000"/>
                </a:solidFill>
                <a:latin typeface="Arial"/>
                <a:cs typeface="B Nazanin" pitchFamily="2" charset="-78"/>
              </a:rPr>
              <a:t>             80-60mmHg</a:t>
            </a:r>
          </a:p>
          <a:p>
            <a:pPr marL="0" indent="0">
              <a:lnSpc>
                <a:spcPct val="80000"/>
              </a:lnSpc>
              <a:buNone/>
              <a:defRPr/>
            </a:pPr>
            <a:r>
              <a:rPr lang="en-US" b="1" dirty="0" smtClean="0">
                <a:solidFill>
                  <a:srgbClr val="000000"/>
                </a:solidFill>
                <a:latin typeface="Arial"/>
                <a:cs typeface="B Nazanin" pitchFamily="2" charset="-78"/>
              </a:rPr>
              <a:t>    </a:t>
            </a:r>
            <a:r>
              <a:rPr lang="fa-IR" b="1" dirty="0" smtClean="0">
                <a:solidFill>
                  <a:srgbClr val="000000"/>
                </a:solidFill>
                <a:latin typeface="Arial"/>
                <a:cs typeface="B Nazanin" pitchFamily="2" charset="-78"/>
              </a:rPr>
              <a:t>متوسط</a:t>
            </a:r>
            <a:r>
              <a:rPr lang="en-US" b="1" dirty="0" smtClean="0">
                <a:solidFill>
                  <a:srgbClr val="000000"/>
                </a:solidFill>
                <a:latin typeface="Arial"/>
                <a:cs typeface="B Nazanin" pitchFamily="2" charset="-78"/>
              </a:rPr>
              <a:t> </a:t>
            </a:r>
            <a:r>
              <a:rPr lang="fa-IR" b="1" dirty="0" smtClean="0">
                <a:solidFill>
                  <a:srgbClr val="000000"/>
                </a:solidFill>
                <a:latin typeface="Arial"/>
                <a:cs typeface="B Nazanin" pitchFamily="2" charset="-78"/>
              </a:rPr>
              <a:t>هیپوکسمی</a:t>
            </a:r>
            <a:r>
              <a:rPr lang="en-US" b="1" dirty="0" smtClean="0">
                <a:solidFill>
                  <a:srgbClr val="000000"/>
                </a:solidFill>
                <a:latin typeface="Arial"/>
                <a:cs typeface="B Nazanin" pitchFamily="2" charset="-78"/>
              </a:rPr>
              <a:t>            60-40 mmHg        </a:t>
            </a:r>
          </a:p>
          <a:p>
            <a:pPr marL="0" indent="0">
              <a:lnSpc>
                <a:spcPct val="80000"/>
              </a:lnSpc>
              <a:buNone/>
              <a:defRPr/>
            </a:pPr>
            <a:r>
              <a:rPr lang="en-US" b="1" dirty="0" smtClean="0">
                <a:solidFill>
                  <a:srgbClr val="000000"/>
                </a:solidFill>
                <a:latin typeface="Arial"/>
                <a:cs typeface="B Nazanin" pitchFamily="2" charset="-78"/>
              </a:rPr>
              <a:t>    </a:t>
            </a:r>
            <a:r>
              <a:rPr lang="fa-IR" b="1" dirty="0" smtClean="0">
                <a:solidFill>
                  <a:srgbClr val="000000"/>
                </a:solidFill>
                <a:latin typeface="Arial"/>
                <a:cs typeface="B Nazanin" pitchFamily="2" charset="-78"/>
              </a:rPr>
              <a:t>هیپوکسمی شدید</a:t>
            </a:r>
            <a:r>
              <a:rPr lang="en-US" b="1" dirty="0" smtClean="0">
                <a:solidFill>
                  <a:srgbClr val="000000"/>
                </a:solidFill>
                <a:latin typeface="Arial"/>
                <a:cs typeface="B Nazanin" pitchFamily="2" charset="-78"/>
              </a:rPr>
              <a:t>              </a:t>
            </a:r>
            <a:r>
              <a:rPr lang="en-US" b="1" dirty="0" smtClean="0">
                <a:solidFill>
                  <a:srgbClr val="000000"/>
                </a:solidFill>
                <a:latin typeface="Arial"/>
                <a:cs typeface="B Nazanin" pitchFamily="2" charset="-78"/>
              </a:rPr>
              <a:t>   40mmhg</a:t>
            </a:r>
            <a:endParaRPr lang="fa-IR" b="1" dirty="0" smtClean="0">
              <a:solidFill>
                <a:srgbClr val="000000"/>
              </a:solidFill>
              <a:latin typeface="Arial"/>
              <a:cs typeface="B Nazanin" pitchFamily="2" charset="-78"/>
            </a:endParaRPr>
          </a:p>
          <a:p>
            <a:pPr marL="0" indent="0">
              <a:lnSpc>
                <a:spcPct val="80000"/>
              </a:lnSpc>
              <a:buNone/>
              <a:defRPr/>
            </a:pPr>
            <a:r>
              <a:rPr lang="fa-IR" b="1" dirty="0" smtClean="0">
                <a:solidFill>
                  <a:srgbClr val="000000"/>
                </a:solidFill>
                <a:latin typeface="Arial"/>
                <a:cs typeface="B Nazanin" pitchFamily="2" charset="-78"/>
              </a:rPr>
              <a:t> </a:t>
            </a:r>
            <a:endParaRPr lang="en-US" b="1" dirty="0" smtClean="0">
              <a:solidFill>
                <a:srgbClr val="000000"/>
              </a:solidFill>
              <a:latin typeface="Arial"/>
              <a:cs typeface="B Nazanin" pitchFamily="2" charset="-78"/>
            </a:endParaRPr>
          </a:p>
          <a:p>
            <a:pPr marL="0" indent="0" algn="r" rtl="1">
              <a:lnSpc>
                <a:spcPct val="80000"/>
              </a:lnSpc>
              <a:buNone/>
              <a:defRPr/>
            </a:pPr>
            <a:r>
              <a:rPr lang="fa-IR" b="1" dirty="0" smtClean="0">
                <a:solidFill>
                  <a:srgbClr val="000000"/>
                </a:solidFill>
                <a:latin typeface="Arial"/>
                <a:cs typeface="B Nazanin" pitchFamily="2" charset="-78"/>
              </a:rPr>
              <a:t>درافرادبالای60سال به ازاء هریک سال</a:t>
            </a:r>
            <a:r>
              <a:rPr lang="en-US" b="1" dirty="0" smtClean="0">
                <a:solidFill>
                  <a:srgbClr val="000000"/>
                </a:solidFill>
                <a:latin typeface="Arial"/>
                <a:cs typeface="B Nazanin" pitchFamily="2" charset="-78"/>
              </a:rPr>
              <a:t> PaO2 1mmHg </a:t>
            </a:r>
            <a:r>
              <a:rPr lang="fa-IR" b="1" dirty="0" smtClean="0">
                <a:solidFill>
                  <a:srgbClr val="000000"/>
                </a:solidFill>
                <a:latin typeface="Arial"/>
                <a:cs typeface="B Nazanin" pitchFamily="2" charset="-78"/>
              </a:rPr>
              <a:t>کاهش می یابد.. </a:t>
            </a:r>
            <a:endParaRPr lang="en-US" b="1" dirty="0">
              <a:solidFill>
                <a:srgbClr val="000000"/>
              </a:solidFill>
              <a:latin typeface="Arial"/>
              <a:cs typeface="B Nazanin" pitchFamily="2" charset="-78"/>
            </a:endParaRPr>
          </a:p>
        </p:txBody>
      </p:sp>
    </p:spTree>
    <p:extLst>
      <p:ext uri="{BB962C8B-B14F-4D97-AF65-F5344CB8AC3E}">
        <p14:creationId xmlns:p14="http://schemas.microsoft.com/office/powerpoint/2010/main" val="34876493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sz="5400" b="1" dirty="0" smtClean="0">
                <a:cs typeface="B Baran" panose="00000400000000000000" pitchFamily="2" charset="-78"/>
              </a:rPr>
              <a:t>PaCO2</a:t>
            </a:r>
            <a:endParaRPr lang="fa-IR" b="1" dirty="0">
              <a:cs typeface="B Baran" panose="00000400000000000000" pitchFamily="2" charset="-78"/>
            </a:endParaRPr>
          </a:p>
        </p:txBody>
      </p:sp>
      <p:sp>
        <p:nvSpPr>
          <p:cNvPr id="3" name="Content Placeholder 2"/>
          <p:cNvSpPr>
            <a:spLocks noGrp="1"/>
          </p:cNvSpPr>
          <p:nvPr>
            <p:ph idx="1"/>
          </p:nvPr>
        </p:nvSpPr>
        <p:spPr/>
        <p:txBody>
          <a:bodyPr>
            <a:normAutofit/>
          </a:bodyPr>
          <a:lstStyle/>
          <a:p>
            <a:pPr marL="0" indent="0" algn="r">
              <a:buNone/>
            </a:pPr>
            <a:r>
              <a:rPr lang="en-US" sz="4000" b="1" dirty="0" smtClean="0"/>
              <a:t>.</a:t>
            </a:r>
            <a:r>
              <a:rPr lang="fa-IR" sz="4000" b="1" dirty="0" smtClean="0"/>
              <a:t>بیانگر میزان ونتیلاسیون سیستم تنفسی می باشد</a:t>
            </a:r>
          </a:p>
          <a:p>
            <a:pPr marL="0" indent="0" algn="r">
              <a:buNone/>
            </a:pPr>
            <a:r>
              <a:rPr lang="fa-IR" sz="4000" b="1" dirty="0" smtClean="0"/>
              <a:t>میزان نرمال ان 35-45 می باشد.</a:t>
            </a:r>
          </a:p>
          <a:p>
            <a:pPr marL="0" indent="0" algn="r">
              <a:buNone/>
            </a:pPr>
            <a:r>
              <a:rPr lang="fa-IR" sz="4000" b="1" dirty="0" smtClean="0"/>
              <a:t>بالاتر از 45 را اسیدوز تنفسی است.</a:t>
            </a:r>
          </a:p>
          <a:p>
            <a:pPr marL="0" indent="0" algn="r">
              <a:buNone/>
            </a:pPr>
            <a:r>
              <a:rPr lang="fa-IR" sz="4000" b="1" dirty="0" smtClean="0"/>
              <a:t>کمتر از 35 الکالوز تنفسی است.</a:t>
            </a:r>
            <a:endParaRPr lang="fa-IR" sz="4000" b="1" dirty="0"/>
          </a:p>
        </p:txBody>
      </p:sp>
    </p:spTree>
    <p:extLst>
      <p:ext uri="{BB962C8B-B14F-4D97-AF65-F5344CB8AC3E}">
        <p14:creationId xmlns:p14="http://schemas.microsoft.com/office/powerpoint/2010/main" val="250747042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524000" y="1"/>
            <a:ext cx="8065828" cy="13448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b="1" kern="1200">
                <a:solidFill>
                  <a:schemeClr val="tx2"/>
                </a:solidFill>
                <a:latin typeface="+mj-lt"/>
                <a:ea typeface="+mj-ea"/>
                <a:cs typeface="+mj-cs"/>
              </a:defRPr>
            </a:lvl1pPr>
            <a:lvl2pPr algn="l" rtl="0" fontAlgn="base">
              <a:spcBef>
                <a:spcPct val="0"/>
              </a:spcBef>
              <a:spcAft>
                <a:spcPct val="0"/>
              </a:spcAft>
              <a:defRPr sz="4400" b="1">
                <a:solidFill>
                  <a:schemeClr val="tx2"/>
                </a:solidFill>
                <a:latin typeface="Arial" panose="020B0604020202020204" pitchFamily="34" charset="0"/>
              </a:defRPr>
            </a:lvl2pPr>
            <a:lvl3pPr algn="l" rtl="0" fontAlgn="base">
              <a:spcBef>
                <a:spcPct val="0"/>
              </a:spcBef>
              <a:spcAft>
                <a:spcPct val="0"/>
              </a:spcAft>
              <a:defRPr sz="4400" b="1">
                <a:solidFill>
                  <a:schemeClr val="tx2"/>
                </a:solidFill>
                <a:latin typeface="Arial" panose="020B0604020202020204" pitchFamily="34" charset="0"/>
              </a:defRPr>
            </a:lvl3pPr>
            <a:lvl4pPr algn="l" rtl="0" fontAlgn="base">
              <a:spcBef>
                <a:spcPct val="0"/>
              </a:spcBef>
              <a:spcAft>
                <a:spcPct val="0"/>
              </a:spcAft>
              <a:defRPr sz="4400" b="1">
                <a:solidFill>
                  <a:schemeClr val="tx2"/>
                </a:solidFill>
                <a:latin typeface="Arial" panose="020B0604020202020204" pitchFamily="34" charset="0"/>
              </a:defRPr>
            </a:lvl4pPr>
            <a:lvl5pPr algn="l" rtl="0" fontAlgn="base">
              <a:spcBef>
                <a:spcPct val="0"/>
              </a:spcBef>
              <a:spcAft>
                <a:spcPct val="0"/>
              </a:spcAft>
              <a:defRPr sz="4400" b="1">
                <a:solidFill>
                  <a:schemeClr val="tx2"/>
                </a:solidFill>
                <a:latin typeface="Arial" panose="020B0604020202020204" pitchFamily="34" charset="0"/>
              </a:defRPr>
            </a:lvl5pPr>
            <a:lvl6pPr marL="457200" algn="l" rtl="0" fontAlgn="base">
              <a:spcBef>
                <a:spcPct val="0"/>
              </a:spcBef>
              <a:spcAft>
                <a:spcPct val="0"/>
              </a:spcAft>
              <a:defRPr sz="4400" b="1">
                <a:solidFill>
                  <a:schemeClr val="tx2"/>
                </a:solidFill>
                <a:latin typeface="Arial" panose="020B0604020202020204" pitchFamily="34" charset="0"/>
              </a:defRPr>
            </a:lvl6pPr>
            <a:lvl7pPr marL="914400" algn="l" rtl="0" fontAlgn="base">
              <a:spcBef>
                <a:spcPct val="0"/>
              </a:spcBef>
              <a:spcAft>
                <a:spcPct val="0"/>
              </a:spcAft>
              <a:defRPr sz="4400" b="1">
                <a:solidFill>
                  <a:schemeClr val="tx2"/>
                </a:solidFill>
                <a:latin typeface="Arial" panose="020B0604020202020204" pitchFamily="34" charset="0"/>
              </a:defRPr>
            </a:lvl7pPr>
            <a:lvl8pPr marL="1371600" algn="l" rtl="0" fontAlgn="base">
              <a:spcBef>
                <a:spcPct val="0"/>
              </a:spcBef>
              <a:spcAft>
                <a:spcPct val="0"/>
              </a:spcAft>
              <a:defRPr sz="4400" b="1">
                <a:solidFill>
                  <a:schemeClr val="tx2"/>
                </a:solidFill>
                <a:latin typeface="Arial" panose="020B0604020202020204" pitchFamily="34" charset="0"/>
              </a:defRPr>
            </a:lvl8pPr>
            <a:lvl9pPr marL="1828800" algn="l" rtl="0" fontAlgn="base">
              <a:spcBef>
                <a:spcPct val="0"/>
              </a:spcBef>
              <a:spcAft>
                <a:spcPct val="0"/>
              </a:spcAft>
              <a:defRPr sz="4400" b="1">
                <a:solidFill>
                  <a:schemeClr val="tx2"/>
                </a:solidFill>
                <a:latin typeface="Arial" panose="020B0604020202020204" pitchFamily="34" charset="0"/>
              </a:defRPr>
            </a:lvl9pPr>
          </a:lstStyle>
          <a:p>
            <a:pPr algn="r">
              <a:defRPr/>
            </a:pPr>
            <a:r>
              <a:rPr lang="en-US" sz="5400" dirty="0" smtClean="0">
                <a:ln w="18415" cmpd="sng">
                  <a:solidFill>
                    <a:srgbClr val="FFFFFF"/>
                  </a:solidFill>
                  <a:prstDash val="solid"/>
                </a:ln>
                <a:solidFill>
                  <a:schemeClr val="tx1"/>
                </a:solidFill>
                <a:effectLst>
                  <a:outerShdw blurRad="63500" dir="3600000" algn="tl" rotWithShape="0">
                    <a:srgbClr val="000000">
                      <a:alpha val="70000"/>
                    </a:srgbClr>
                  </a:outerShdw>
                </a:effectLst>
                <a:latin typeface="Arial"/>
              </a:rPr>
              <a:t>HCO3</a:t>
            </a:r>
            <a:endParaRPr lang="en-US" sz="5400" dirty="0">
              <a:ln w="18415" cmpd="sng">
                <a:solidFill>
                  <a:srgbClr val="FFFFFF"/>
                </a:solidFill>
                <a:prstDash val="solid"/>
              </a:ln>
              <a:solidFill>
                <a:schemeClr val="tx1"/>
              </a:solidFill>
              <a:effectLst>
                <a:outerShdw blurRad="63500" dir="3600000" algn="tl" rotWithShape="0">
                  <a:srgbClr val="000000">
                    <a:alpha val="70000"/>
                  </a:srgbClr>
                </a:outerShdw>
              </a:effectLst>
              <a:latin typeface="Arial"/>
            </a:endParaRPr>
          </a:p>
        </p:txBody>
      </p:sp>
      <p:sp>
        <p:nvSpPr>
          <p:cNvPr id="3" name="Rectangle 3"/>
          <p:cNvSpPr txBox="1">
            <a:spLocks noChangeArrowheads="1"/>
          </p:cNvSpPr>
          <p:nvPr/>
        </p:nvSpPr>
        <p:spPr bwMode="auto">
          <a:xfrm>
            <a:off x="1769661" y="1894114"/>
            <a:ext cx="7820167" cy="4533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defRPr/>
            </a:pPr>
            <a:r>
              <a:rPr lang="fa-IR" sz="4400" dirty="0">
                <a:solidFill>
                  <a:srgbClr val="000000"/>
                </a:solidFill>
                <a:latin typeface="Arial"/>
                <a:cs typeface="B Nazanin" pitchFamily="2" charset="-78"/>
              </a:rPr>
              <a:t>بیانگر میزان  یون  بیکربنات خون است.</a:t>
            </a:r>
          </a:p>
          <a:p>
            <a:pPr algn="r" rtl="1">
              <a:defRPr/>
            </a:pPr>
            <a:r>
              <a:rPr lang="fa-IR" sz="4400" dirty="0">
                <a:solidFill>
                  <a:srgbClr val="000000"/>
                </a:solidFill>
                <a:latin typeface="Arial"/>
                <a:cs typeface="B Nazanin" pitchFamily="2" charset="-78"/>
              </a:rPr>
              <a:t>میزان طبیعی آن</a:t>
            </a:r>
            <a:r>
              <a:rPr lang="en-US" sz="4400" dirty="0">
                <a:solidFill>
                  <a:srgbClr val="000000"/>
                </a:solidFill>
                <a:latin typeface="Arial"/>
                <a:cs typeface="B Nazanin" pitchFamily="2" charset="-78"/>
              </a:rPr>
              <a:t>22-26mEq/lit  </a:t>
            </a:r>
            <a:r>
              <a:rPr lang="fa-IR" sz="4400" dirty="0">
                <a:solidFill>
                  <a:srgbClr val="000000"/>
                </a:solidFill>
                <a:latin typeface="Arial"/>
                <a:cs typeface="B Nazanin" pitchFamily="2" charset="-78"/>
              </a:rPr>
              <a:t>است.</a:t>
            </a:r>
          </a:p>
          <a:p>
            <a:pPr algn="r" rtl="1">
              <a:defRPr/>
            </a:pPr>
            <a:r>
              <a:rPr lang="fa-IR" sz="4400" dirty="0">
                <a:solidFill>
                  <a:srgbClr val="000000"/>
                </a:solidFill>
                <a:latin typeface="Arial"/>
                <a:cs typeface="B Nazanin" pitchFamily="2" charset="-78"/>
              </a:rPr>
              <a:t>بیش از  26</a:t>
            </a:r>
            <a:r>
              <a:rPr lang="en-US" sz="4400" dirty="0">
                <a:solidFill>
                  <a:srgbClr val="000000"/>
                </a:solidFill>
                <a:latin typeface="Arial"/>
                <a:cs typeface="B Nazanin" pitchFamily="2" charset="-78"/>
              </a:rPr>
              <a:t> </a:t>
            </a:r>
            <a:r>
              <a:rPr lang="fa-IR" sz="4400" dirty="0">
                <a:solidFill>
                  <a:srgbClr val="000000"/>
                </a:solidFill>
                <a:latin typeface="Arial"/>
                <a:cs typeface="B Nazanin" pitchFamily="2" charset="-78"/>
              </a:rPr>
              <a:t>آلکالوزمتابولیک(آلکالمی )را نشان میدهد.</a:t>
            </a:r>
          </a:p>
          <a:p>
            <a:pPr algn="r" rtl="1">
              <a:defRPr/>
            </a:pPr>
            <a:r>
              <a:rPr lang="fa-IR" sz="4400" dirty="0">
                <a:solidFill>
                  <a:srgbClr val="000000"/>
                </a:solidFill>
                <a:latin typeface="Arial"/>
                <a:cs typeface="B Nazanin" pitchFamily="2" charset="-78"/>
              </a:rPr>
              <a:t>کمتراز22 اسیدوزمتابولیک</a:t>
            </a:r>
          </a:p>
          <a:p>
            <a:pPr marL="0" indent="0" algn="r" rtl="1">
              <a:buNone/>
              <a:defRPr/>
            </a:pPr>
            <a:endParaRPr lang="en-US" sz="2800" dirty="0">
              <a:solidFill>
                <a:srgbClr val="000000"/>
              </a:solidFill>
              <a:latin typeface="Arial"/>
              <a:cs typeface="B Nazanin" pitchFamily="2" charset="-78"/>
            </a:endParaRPr>
          </a:p>
        </p:txBody>
      </p:sp>
    </p:spTree>
    <p:extLst>
      <p:ext uri="{BB962C8B-B14F-4D97-AF65-F5344CB8AC3E}">
        <p14:creationId xmlns:p14="http://schemas.microsoft.com/office/powerpoint/2010/main" val="8479574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866900" y="276322"/>
            <a:ext cx="8487714"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b="1" kern="1200">
                <a:solidFill>
                  <a:schemeClr val="tx2"/>
                </a:solidFill>
                <a:latin typeface="+mj-lt"/>
                <a:ea typeface="+mj-ea"/>
                <a:cs typeface="+mj-cs"/>
              </a:defRPr>
            </a:lvl1pPr>
            <a:lvl2pPr algn="l" rtl="0" fontAlgn="base">
              <a:spcBef>
                <a:spcPct val="0"/>
              </a:spcBef>
              <a:spcAft>
                <a:spcPct val="0"/>
              </a:spcAft>
              <a:defRPr sz="4400" b="1">
                <a:solidFill>
                  <a:schemeClr val="tx2"/>
                </a:solidFill>
                <a:latin typeface="Arial" panose="020B0604020202020204" pitchFamily="34" charset="0"/>
              </a:defRPr>
            </a:lvl2pPr>
            <a:lvl3pPr algn="l" rtl="0" fontAlgn="base">
              <a:spcBef>
                <a:spcPct val="0"/>
              </a:spcBef>
              <a:spcAft>
                <a:spcPct val="0"/>
              </a:spcAft>
              <a:defRPr sz="4400" b="1">
                <a:solidFill>
                  <a:schemeClr val="tx2"/>
                </a:solidFill>
                <a:latin typeface="Arial" panose="020B0604020202020204" pitchFamily="34" charset="0"/>
              </a:defRPr>
            </a:lvl3pPr>
            <a:lvl4pPr algn="l" rtl="0" fontAlgn="base">
              <a:spcBef>
                <a:spcPct val="0"/>
              </a:spcBef>
              <a:spcAft>
                <a:spcPct val="0"/>
              </a:spcAft>
              <a:defRPr sz="4400" b="1">
                <a:solidFill>
                  <a:schemeClr val="tx2"/>
                </a:solidFill>
                <a:latin typeface="Arial" panose="020B0604020202020204" pitchFamily="34" charset="0"/>
              </a:defRPr>
            </a:lvl4pPr>
            <a:lvl5pPr algn="l" rtl="0" fontAlgn="base">
              <a:spcBef>
                <a:spcPct val="0"/>
              </a:spcBef>
              <a:spcAft>
                <a:spcPct val="0"/>
              </a:spcAft>
              <a:defRPr sz="4400" b="1">
                <a:solidFill>
                  <a:schemeClr val="tx2"/>
                </a:solidFill>
                <a:latin typeface="Arial" panose="020B0604020202020204" pitchFamily="34" charset="0"/>
              </a:defRPr>
            </a:lvl5pPr>
            <a:lvl6pPr marL="457200" algn="l" rtl="0" fontAlgn="base">
              <a:spcBef>
                <a:spcPct val="0"/>
              </a:spcBef>
              <a:spcAft>
                <a:spcPct val="0"/>
              </a:spcAft>
              <a:defRPr sz="4400" b="1">
                <a:solidFill>
                  <a:schemeClr val="tx2"/>
                </a:solidFill>
                <a:latin typeface="Arial" panose="020B0604020202020204" pitchFamily="34" charset="0"/>
              </a:defRPr>
            </a:lvl6pPr>
            <a:lvl7pPr marL="914400" algn="l" rtl="0" fontAlgn="base">
              <a:spcBef>
                <a:spcPct val="0"/>
              </a:spcBef>
              <a:spcAft>
                <a:spcPct val="0"/>
              </a:spcAft>
              <a:defRPr sz="4400" b="1">
                <a:solidFill>
                  <a:schemeClr val="tx2"/>
                </a:solidFill>
                <a:latin typeface="Arial" panose="020B0604020202020204" pitchFamily="34" charset="0"/>
              </a:defRPr>
            </a:lvl7pPr>
            <a:lvl8pPr marL="1371600" algn="l" rtl="0" fontAlgn="base">
              <a:spcBef>
                <a:spcPct val="0"/>
              </a:spcBef>
              <a:spcAft>
                <a:spcPct val="0"/>
              </a:spcAft>
              <a:defRPr sz="4400" b="1">
                <a:solidFill>
                  <a:schemeClr val="tx2"/>
                </a:solidFill>
                <a:latin typeface="Arial" panose="020B0604020202020204" pitchFamily="34" charset="0"/>
              </a:defRPr>
            </a:lvl8pPr>
            <a:lvl9pPr marL="1828800" algn="l" rtl="0" fontAlgn="base">
              <a:spcBef>
                <a:spcPct val="0"/>
              </a:spcBef>
              <a:spcAft>
                <a:spcPct val="0"/>
              </a:spcAft>
              <a:defRPr sz="4400" b="1">
                <a:solidFill>
                  <a:schemeClr val="tx2"/>
                </a:solidFill>
                <a:latin typeface="Arial" panose="020B0604020202020204" pitchFamily="34" charset="0"/>
              </a:defRPr>
            </a:lvl9pPr>
          </a:lstStyle>
          <a:p>
            <a:pPr algn="r">
              <a:defRPr/>
            </a:pPr>
            <a:r>
              <a:rPr lang="en-US" sz="4800" dirty="0">
                <a:ln w="18415" cmpd="sng">
                  <a:solidFill>
                    <a:srgbClr val="FFFFFF"/>
                  </a:solidFill>
                  <a:prstDash val="solid"/>
                </a:ln>
                <a:solidFill>
                  <a:schemeClr val="tx1"/>
                </a:solidFill>
                <a:effectLst>
                  <a:outerShdw blurRad="63500" dir="3600000" algn="tl" rotWithShape="0">
                    <a:srgbClr val="000000">
                      <a:alpha val="70000"/>
                    </a:srgbClr>
                  </a:outerShdw>
                </a:effectLst>
                <a:latin typeface="Arial"/>
              </a:rPr>
              <a:t>BE(Base Excess) </a:t>
            </a:r>
          </a:p>
        </p:txBody>
      </p:sp>
      <p:sp>
        <p:nvSpPr>
          <p:cNvPr id="3" name="Rectangle 3"/>
          <p:cNvSpPr txBox="1">
            <a:spLocks noChangeArrowheads="1"/>
          </p:cNvSpPr>
          <p:nvPr/>
        </p:nvSpPr>
        <p:spPr bwMode="auto">
          <a:xfrm>
            <a:off x="1756012" y="2028646"/>
            <a:ext cx="7656393" cy="43994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defRPr/>
            </a:pPr>
            <a:r>
              <a:rPr lang="fa-IR" sz="4000" b="1" dirty="0">
                <a:solidFill>
                  <a:srgbClr val="000000"/>
                </a:solidFill>
                <a:latin typeface="Arial"/>
                <a:cs typeface="B Nazanin" pitchFamily="2" charset="-78"/>
              </a:rPr>
              <a:t>بیانگرمیزان افزایش یا کاهش سطح بافری خون است.</a:t>
            </a:r>
          </a:p>
          <a:p>
            <a:pPr marL="0" indent="0" algn="r" rtl="1">
              <a:buNone/>
              <a:defRPr/>
            </a:pPr>
            <a:r>
              <a:rPr lang="fa-IR" sz="4000" b="1" dirty="0">
                <a:solidFill>
                  <a:srgbClr val="000000"/>
                </a:solidFill>
                <a:latin typeface="Arial"/>
                <a:cs typeface="B Nazanin" pitchFamily="2" charset="-78"/>
              </a:rPr>
              <a:t>میزان نرمال آن</a:t>
            </a:r>
            <a:r>
              <a:rPr lang="en-US" sz="4000" b="1" dirty="0">
                <a:solidFill>
                  <a:srgbClr val="000000"/>
                </a:solidFill>
                <a:latin typeface="Arial"/>
                <a:cs typeface="B Nazanin" pitchFamily="2" charset="-78"/>
              </a:rPr>
              <a:t>-2 </a:t>
            </a:r>
            <a:r>
              <a:rPr lang="fa-IR" sz="4000" b="1" dirty="0">
                <a:solidFill>
                  <a:srgbClr val="000000"/>
                </a:solidFill>
                <a:latin typeface="Arial"/>
                <a:cs typeface="B Nazanin" pitchFamily="2" charset="-78"/>
              </a:rPr>
              <a:t>  تا</a:t>
            </a:r>
            <a:r>
              <a:rPr lang="en-US" sz="4000" b="1" dirty="0">
                <a:solidFill>
                  <a:srgbClr val="000000"/>
                </a:solidFill>
                <a:latin typeface="Arial"/>
                <a:cs typeface="B Nazanin" pitchFamily="2" charset="-78"/>
              </a:rPr>
              <a:t>  </a:t>
            </a:r>
            <a:r>
              <a:rPr lang="fa-IR" sz="4000" b="1" dirty="0">
                <a:solidFill>
                  <a:srgbClr val="000000"/>
                </a:solidFill>
                <a:latin typeface="Arial"/>
                <a:cs typeface="B Nazanin" pitchFamily="2" charset="-78"/>
              </a:rPr>
              <a:t> </a:t>
            </a:r>
            <a:r>
              <a:rPr lang="en-US" sz="4000" b="1" dirty="0">
                <a:solidFill>
                  <a:srgbClr val="000000"/>
                </a:solidFill>
                <a:latin typeface="Arial"/>
                <a:cs typeface="B Nazanin" pitchFamily="2" charset="-78"/>
              </a:rPr>
              <a:t> </a:t>
            </a:r>
            <a:r>
              <a:rPr lang="en-US" sz="4000" b="1" dirty="0" err="1">
                <a:solidFill>
                  <a:srgbClr val="000000"/>
                </a:solidFill>
                <a:latin typeface="Arial"/>
                <a:cs typeface="B Nazanin" pitchFamily="2" charset="-78"/>
              </a:rPr>
              <a:t>mEq</a:t>
            </a:r>
            <a:r>
              <a:rPr lang="en-US" sz="4000" b="1" dirty="0">
                <a:solidFill>
                  <a:srgbClr val="000000"/>
                </a:solidFill>
                <a:latin typeface="Arial"/>
                <a:cs typeface="B Nazanin" pitchFamily="2" charset="-78"/>
              </a:rPr>
              <a:t>/lit +2 </a:t>
            </a:r>
            <a:endParaRPr lang="fa-IR" sz="4000" b="1" dirty="0">
              <a:solidFill>
                <a:srgbClr val="000000"/>
              </a:solidFill>
              <a:latin typeface="Arial"/>
              <a:cs typeface="B Nazanin" pitchFamily="2" charset="-78"/>
            </a:endParaRPr>
          </a:p>
          <a:p>
            <a:pPr marL="0" indent="0" algn="r" rtl="1">
              <a:buNone/>
              <a:defRPr/>
            </a:pPr>
            <a:r>
              <a:rPr lang="fa-IR" sz="4000" b="1" dirty="0">
                <a:solidFill>
                  <a:srgbClr val="000000"/>
                </a:solidFill>
                <a:latin typeface="Arial"/>
                <a:cs typeface="B Nazanin" pitchFamily="2" charset="-78"/>
              </a:rPr>
              <a:t>بیشتراز2+آلکالوز متابولیک است.</a:t>
            </a:r>
          </a:p>
          <a:p>
            <a:pPr marL="0" indent="0" algn="r" rtl="1">
              <a:buNone/>
              <a:defRPr/>
            </a:pPr>
            <a:r>
              <a:rPr lang="fa-IR" sz="4000" b="1" dirty="0">
                <a:solidFill>
                  <a:srgbClr val="000000"/>
                </a:solidFill>
                <a:latin typeface="Arial"/>
                <a:cs typeface="B Nazanin" pitchFamily="2" charset="-78"/>
              </a:rPr>
              <a:t>کمتراز2- اسیدوز متابولیک است. </a:t>
            </a:r>
            <a:endParaRPr lang="en-US" sz="4000" b="1" dirty="0">
              <a:solidFill>
                <a:srgbClr val="000000"/>
              </a:solidFill>
              <a:latin typeface="Arial"/>
              <a:cs typeface="B Nazanin" pitchFamily="2" charset="-78"/>
            </a:endParaRPr>
          </a:p>
        </p:txBody>
      </p:sp>
    </p:spTree>
    <p:extLst>
      <p:ext uri="{BB962C8B-B14F-4D97-AF65-F5344CB8AC3E}">
        <p14:creationId xmlns:p14="http://schemas.microsoft.com/office/powerpoint/2010/main" val="26597167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524001" y="276322"/>
            <a:ext cx="8650309"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b="1" kern="1200">
                <a:solidFill>
                  <a:schemeClr val="tx2"/>
                </a:solidFill>
                <a:latin typeface="+mj-lt"/>
                <a:ea typeface="+mj-ea"/>
                <a:cs typeface="+mj-cs"/>
              </a:defRPr>
            </a:lvl1pPr>
            <a:lvl2pPr algn="l" rtl="0" fontAlgn="base">
              <a:spcBef>
                <a:spcPct val="0"/>
              </a:spcBef>
              <a:spcAft>
                <a:spcPct val="0"/>
              </a:spcAft>
              <a:defRPr sz="4400" b="1">
                <a:solidFill>
                  <a:schemeClr val="tx2"/>
                </a:solidFill>
                <a:latin typeface="Arial" panose="020B0604020202020204" pitchFamily="34" charset="0"/>
              </a:defRPr>
            </a:lvl2pPr>
            <a:lvl3pPr algn="l" rtl="0" fontAlgn="base">
              <a:spcBef>
                <a:spcPct val="0"/>
              </a:spcBef>
              <a:spcAft>
                <a:spcPct val="0"/>
              </a:spcAft>
              <a:defRPr sz="4400" b="1">
                <a:solidFill>
                  <a:schemeClr val="tx2"/>
                </a:solidFill>
                <a:latin typeface="Arial" panose="020B0604020202020204" pitchFamily="34" charset="0"/>
              </a:defRPr>
            </a:lvl3pPr>
            <a:lvl4pPr algn="l" rtl="0" fontAlgn="base">
              <a:spcBef>
                <a:spcPct val="0"/>
              </a:spcBef>
              <a:spcAft>
                <a:spcPct val="0"/>
              </a:spcAft>
              <a:defRPr sz="4400" b="1">
                <a:solidFill>
                  <a:schemeClr val="tx2"/>
                </a:solidFill>
                <a:latin typeface="Arial" panose="020B0604020202020204" pitchFamily="34" charset="0"/>
              </a:defRPr>
            </a:lvl4pPr>
            <a:lvl5pPr algn="l" rtl="0" fontAlgn="base">
              <a:spcBef>
                <a:spcPct val="0"/>
              </a:spcBef>
              <a:spcAft>
                <a:spcPct val="0"/>
              </a:spcAft>
              <a:defRPr sz="4400" b="1">
                <a:solidFill>
                  <a:schemeClr val="tx2"/>
                </a:solidFill>
                <a:latin typeface="Arial" panose="020B0604020202020204" pitchFamily="34" charset="0"/>
              </a:defRPr>
            </a:lvl5pPr>
            <a:lvl6pPr marL="457200" algn="l" rtl="0" fontAlgn="base">
              <a:spcBef>
                <a:spcPct val="0"/>
              </a:spcBef>
              <a:spcAft>
                <a:spcPct val="0"/>
              </a:spcAft>
              <a:defRPr sz="4400" b="1">
                <a:solidFill>
                  <a:schemeClr val="tx2"/>
                </a:solidFill>
                <a:latin typeface="Arial" panose="020B0604020202020204" pitchFamily="34" charset="0"/>
              </a:defRPr>
            </a:lvl6pPr>
            <a:lvl7pPr marL="914400" algn="l" rtl="0" fontAlgn="base">
              <a:spcBef>
                <a:spcPct val="0"/>
              </a:spcBef>
              <a:spcAft>
                <a:spcPct val="0"/>
              </a:spcAft>
              <a:defRPr sz="4400" b="1">
                <a:solidFill>
                  <a:schemeClr val="tx2"/>
                </a:solidFill>
                <a:latin typeface="Arial" panose="020B0604020202020204" pitchFamily="34" charset="0"/>
              </a:defRPr>
            </a:lvl7pPr>
            <a:lvl8pPr marL="1371600" algn="l" rtl="0" fontAlgn="base">
              <a:spcBef>
                <a:spcPct val="0"/>
              </a:spcBef>
              <a:spcAft>
                <a:spcPct val="0"/>
              </a:spcAft>
              <a:defRPr sz="4400" b="1">
                <a:solidFill>
                  <a:schemeClr val="tx2"/>
                </a:solidFill>
                <a:latin typeface="Arial" panose="020B0604020202020204" pitchFamily="34" charset="0"/>
              </a:defRPr>
            </a:lvl8pPr>
            <a:lvl9pPr marL="1828800" algn="l" rtl="0" fontAlgn="base">
              <a:spcBef>
                <a:spcPct val="0"/>
              </a:spcBef>
              <a:spcAft>
                <a:spcPct val="0"/>
              </a:spcAft>
              <a:defRPr sz="4400" b="1">
                <a:solidFill>
                  <a:schemeClr val="tx2"/>
                </a:solidFill>
                <a:latin typeface="Arial" panose="020B0604020202020204" pitchFamily="34" charset="0"/>
              </a:defRPr>
            </a:lvl9pPr>
          </a:lstStyle>
          <a:p>
            <a:pPr algn="r">
              <a:defRPr/>
            </a:pPr>
            <a:r>
              <a:rPr lang="en-US" sz="4000" dirty="0">
                <a:ln w="18415" cmpd="sng">
                  <a:solidFill>
                    <a:srgbClr val="FFFFFF"/>
                  </a:solidFill>
                  <a:prstDash val="solid"/>
                </a:ln>
                <a:solidFill>
                  <a:schemeClr val="tx1"/>
                </a:solidFill>
                <a:effectLst>
                  <a:outerShdw blurRad="63500" dir="3600000" algn="tl" rotWithShape="0">
                    <a:srgbClr val="000000">
                      <a:alpha val="70000"/>
                    </a:srgbClr>
                  </a:outerShdw>
                </a:effectLst>
                <a:latin typeface="Arial"/>
              </a:rPr>
              <a:t>Total BB (Total Buffer Base)</a:t>
            </a:r>
          </a:p>
        </p:txBody>
      </p:sp>
      <p:sp>
        <p:nvSpPr>
          <p:cNvPr id="3" name="Rectangle 3"/>
          <p:cNvSpPr txBox="1">
            <a:spLocks noChangeArrowheads="1"/>
          </p:cNvSpPr>
          <p:nvPr/>
        </p:nvSpPr>
        <p:spPr bwMode="auto">
          <a:xfrm>
            <a:off x="1887143" y="1600204"/>
            <a:ext cx="785281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rtl="1">
              <a:buNone/>
              <a:defRPr/>
            </a:pPr>
            <a:r>
              <a:rPr lang="fa-IR" sz="4000" b="1" dirty="0">
                <a:solidFill>
                  <a:srgbClr val="000000"/>
                </a:solidFill>
                <a:latin typeface="Arial"/>
                <a:cs typeface="B Nazanin" pitchFamily="2" charset="-78"/>
              </a:rPr>
              <a:t>مجموع غلظت های همه   آنیون  های  بافری</a:t>
            </a:r>
            <a:r>
              <a:rPr lang="en-US" sz="4000" b="1" dirty="0">
                <a:solidFill>
                  <a:srgbClr val="000000"/>
                </a:solidFill>
                <a:latin typeface="Arial"/>
                <a:cs typeface="B Nazanin" pitchFamily="2" charset="-78"/>
              </a:rPr>
              <a:t>  </a:t>
            </a:r>
            <a:r>
              <a:rPr lang="fa-IR" sz="4000" b="1" dirty="0">
                <a:solidFill>
                  <a:srgbClr val="000000"/>
                </a:solidFill>
                <a:latin typeface="Arial"/>
                <a:cs typeface="B Nazanin" pitchFamily="2" charset="-78"/>
              </a:rPr>
              <a:t>   </a:t>
            </a:r>
            <a:r>
              <a:rPr lang="fa-IR" sz="4000" b="1" dirty="0" smtClean="0">
                <a:solidFill>
                  <a:srgbClr val="000000"/>
                </a:solidFill>
                <a:latin typeface="Arial"/>
                <a:cs typeface="B Nazanin" pitchFamily="2" charset="-78"/>
              </a:rPr>
              <a:t>( </a:t>
            </a:r>
            <a:r>
              <a:rPr lang="en-US" sz="4000" b="1" dirty="0" smtClean="0">
                <a:solidFill>
                  <a:srgbClr val="000000"/>
                </a:solidFill>
                <a:latin typeface="Arial"/>
                <a:cs typeface="B Nazanin" pitchFamily="2" charset="-78"/>
              </a:rPr>
              <a:t>HCO3</a:t>
            </a:r>
            <a:r>
              <a:rPr lang="fa-IR" sz="4000" b="1" dirty="0" smtClean="0">
                <a:solidFill>
                  <a:srgbClr val="000000"/>
                </a:solidFill>
                <a:latin typeface="Arial"/>
                <a:cs typeface="B Nazanin" pitchFamily="2" charset="-78"/>
              </a:rPr>
              <a:t>  </a:t>
            </a:r>
            <a:r>
              <a:rPr lang="fa-IR" sz="4000" b="1" dirty="0">
                <a:solidFill>
                  <a:srgbClr val="000000"/>
                </a:solidFill>
                <a:latin typeface="Arial"/>
                <a:cs typeface="B Nazanin" pitchFamily="2" charset="-78"/>
              </a:rPr>
              <a:t>،فسفات،پروتئین و هموگلوبین)</a:t>
            </a:r>
          </a:p>
          <a:p>
            <a:pPr marL="0" indent="0" algn="r" rtl="1">
              <a:buNone/>
              <a:defRPr/>
            </a:pPr>
            <a:r>
              <a:rPr lang="fa-IR" sz="4000" b="1" dirty="0">
                <a:solidFill>
                  <a:srgbClr val="000000"/>
                </a:solidFill>
                <a:latin typeface="Arial"/>
                <a:cs typeface="B Nazanin" pitchFamily="2" charset="-78"/>
              </a:rPr>
              <a:t>در آلکالوز  متابولیک میزان آن افزایش میابد.</a:t>
            </a:r>
          </a:p>
          <a:p>
            <a:pPr marL="0" indent="0" algn="r" rtl="1">
              <a:buNone/>
              <a:defRPr/>
            </a:pPr>
            <a:r>
              <a:rPr lang="fa-IR" sz="4000" b="1" dirty="0">
                <a:solidFill>
                  <a:srgbClr val="000000"/>
                </a:solidFill>
                <a:latin typeface="Arial"/>
                <a:cs typeface="B Nazanin" pitchFamily="2" charset="-78"/>
              </a:rPr>
              <a:t>دراسیدوز  متابولیک میزان آن کاهش میابد.</a:t>
            </a:r>
          </a:p>
          <a:p>
            <a:pPr marL="0" indent="0" algn="r" rtl="1">
              <a:buNone/>
              <a:defRPr/>
            </a:pPr>
            <a:r>
              <a:rPr lang="fa-IR" sz="4000" b="1" dirty="0">
                <a:solidFill>
                  <a:srgbClr val="000000"/>
                </a:solidFill>
                <a:latin typeface="Arial"/>
                <a:cs typeface="B Nazanin" pitchFamily="2" charset="-78"/>
              </a:rPr>
              <a:t>میزان  نرمال آن</a:t>
            </a:r>
            <a:r>
              <a:rPr lang="en-US" sz="4000" b="1" dirty="0">
                <a:solidFill>
                  <a:srgbClr val="000000"/>
                </a:solidFill>
                <a:latin typeface="Arial"/>
                <a:cs typeface="B Nazanin" pitchFamily="2" charset="-78"/>
              </a:rPr>
              <a:t> </a:t>
            </a:r>
            <a:r>
              <a:rPr lang="fa-IR" sz="4000" b="1" dirty="0">
                <a:solidFill>
                  <a:srgbClr val="000000"/>
                </a:solidFill>
                <a:latin typeface="Arial"/>
                <a:cs typeface="B Nazanin" pitchFamily="2" charset="-78"/>
              </a:rPr>
              <a:t> </a:t>
            </a:r>
            <a:r>
              <a:rPr lang="en-US" sz="4000" b="1" dirty="0">
                <a:solidFill>
                  <a:srgbClr val="000000"/>
                </a:solidFill>
                <a:latin typeface="Arial"/>
                <a:cs typeface="B Nazanin" pitchFamily="2" charset="-78"/>
              </a:rPr>
              <a:t>40-44mmol/lit </a:t>
            </a:r>
          </a:p>
          <a:p>
            <a:pPr marL="0" indent="0" algn="r" rtl="1">
              <a:buNone/>
              <a:defRPr/>
            </a:pPr>
            <a:endParaRPr lang="en-US" sz="2800" b="1" dirty="0">
              <a:solidFill>
                <a:srgbClr val="000000"/>
              </a:solidFill>
              <a:latin typeface="Arial"/>
              <a:cs typeface="B Nazanin" pitchFamily="2" charset="-78"/>
            </a:endParaRPr>
          </a:p>
        </p:txBody>
      </p:sp>
    </p:spTree>
    <p:extLst>
      <p:ext uri="{BB962C8B-B14F-4D97-AF65-F5344CB8AC3E}">
        <p14:creationId xmlns:p14="http://schemas.microsoft.com/office/powerpoint/2010/main" val="20545282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3346" y="0"/>
            <a:ext cx="8963696" cy="6729796"/>
          </a:xfrm>
          <a:prstGeom prst="rect">
            <a:avLst/>
          </a:prstGeom>
        </p:spPr>
      </p:pic>
    </p:spTree>
    <p:extLst>
      <p:ext uri="{BB962C8B-B14F-4D97-AF65-F5344CB8AC3E}">
        <p14:creationId xmlns:p14="http://schemas.microsoft.com/office/powerpoint/2010/main" val="25464276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56823" y="203745"/>
            <a:ext cx="9092484" cy="830997"/>
          </a:xfrm>
          <a:prstGeom prst="rect">
            <a:avLst/>
          </a:prstGeom>
        </p:spPr>
        <p:txBody>
          <a:bodyPr wrap="square">
            <a:spAutoFit/>
          </a:bodyPr>
          <a:lstStyle/>
          <a:p>
            <a:pPr algn="r" rtl="1"/>
            <a:r>
              <a:rPr lang="fa-IR" sz="4800" b="1" dirty="0">
                <a:ln w="18415" cmpd="sng">
                  <a:solidFill>
                    <a:srgbClr val="FFFFFF"/>
                  </a:solidFill>
                  <a:prstDash val="solid"/>
                </a:ln>
                <a:effectLst>
                  <a:outerShdw blurRad="63500" dir="3600000" algn="tl" rotWithShape="0">
                    <a:srgbClr val="000000">
                      <a:alpha val="70000"/>
                    </a:srgbClr>
                  </a:outerShdw>
                </a:effectLst>
                <a:cs typeface="B Baran" panose="00000400000000000000" pitchFamily="2" charset="-78"/>
              </a:rPr>
              <a:t>روش تفسیر برگه آزمایش گاز های خون شریانی</a:t>
            </a:r>
            <a:endParaRPr lang="en-US" sz="4800" b="1" dirty="0">
              <a:ln w="18415" cmpd="sng">
                <a:solidFill>
                  <a:srgbClr val="FFFFFF"/>
                </a:solidFill>
                <a:prstDash val="solid"/>
              </a:ln>
              <a:effectLst>
                <a:outerShdw blurRad="63500" dir="3600000" algn="tl" rotWithShape="0">
                  <a:srgbClr val="000000">
                    <a:alpha val="70000"/>
                  </a:srgbClr>
                </a:outerShdw>
              </a:effectLst>
              <a:cs typeface="B Baran" panose="00000400000000000000" pitchFamily="2" charset="-78"/>
            </a:endParaRPr>
          </a:p>
        </p:txBody>
      </p:sp>
      <p:sp>
        <p:nvSpPr>
          <p:cNvPr id="3" name="Rectangle 2"/>
          <p:cNvSpPr/>
          <p:nvPr/>
        </p:nvSpPr>
        <p:spPr>
          <a:xfrm>
            <a:off x="4848835" y="1244937"/>
            <a:ext cx="4556748" cy="584775"/>
          </a:xfrm>
          <a:prstGeom prst="rect">
            <a:avLst/>
          </a:prstGeom>
        </p:spPr>
        <p:txBody>
          <a:bodyPr wrap="square">
            <a:spAutoFit/>
          </a:bodyPr>
          <a:lstStyle/>
          <a:p>
            <a:pPr lvl="0" algn="r" rtl="1"/>
            <a:r>
              <a:rPr lang="fa-IR" sz="3200" b="1" dirty="0">
                <a:ln w="18000">
                  <a:solidFill>
                    <a:schemeClr val="accent2">
                      <a:satMod val="140000"/>
                    </a:schemeClr>
                  </a:solidFill>
                  <a:prstDash val="solid"/>
                  <a:miter lim="800000"/>
                </a:ln>
                <a:effectLst>
                  <a:outerShdw blurRad="25500" dist="23000" dir="7020000" algn="tl">
                    <a:srgbClr val="000000">
                      <a:alpha val="50000"/>
                    </a:srgbClr>
                  </a:outerShdw>
                </a:effectLst>
                <a:cs typeface="B Nazanin" pitchFamily="2" charset="-78"/>
              </a:rPr>
              <a:t>مرحله اول : </a:t>
            </a:r>
            <a:endParaRPr lang="en-US" sz="3200" b="1" dirty="0">
              <a:ln w="18000">
                <a:solidFill>
                  <a:schemeClr val="accent2">
                    <a:satMod val="140000"/>
                  </a:schemeClr>
                </a:solidFill>
                <a:prstDash val="solid"/>
                <a:miter lim="800000"/>
              </a:ln>
              <a:effectLst>
                <a:outerShdw blurRad="25500" dist="23000" dir="7020000" algn="tl">
                  <a:srgbClr val="000000">
                    <a:alpha val="50000"/>
                  </a:srgbClr>
                </a:outerShdw>
              </a:effectLst>
              <a:cs typeface="B Nazanin" pitchFamily="2" charset="-78"/>
            </a:endParaRPr>
          </a:p>
        </p:txBody>
      </p:sp>
      <p:sp>
        <p:nvSpPr>
          <p:cNvPr id="6" name="Rectangle 5"/>
          <p:cNvSpPr/>
          <p:nvPr/>
        </p:nvSpPr>
        <p:spPr>
          <a:xfrm>
            <a:off x="1752169" y="1829712"/>
            <a:ext cx="7888403" cy="4622804"/>
          </a:xfrm>
          <a:prstGeom prst="rect">
            <a:avLst/>
          </a:prstGeom>
        </p:spPr>
        <p:txBody>
          <a:bodyPr wrap="square">
            <a:spAutoFit/>
          </a:bodyPr>
          <a:lstStyle/>
          <a:p>
            <a:pPr algn="just" rtl="1">
              <a:lnSpc>
                <a:spcPct val="115000"/>
              </a:lnSpc>
              <a:spcAft>
                <a:spcPts val="1000"/>
              </a:spcAft>
            </a:pPr>
            <a:r>
              <a:rPr lang="fa-IR" sz="3200" b="1" dirty="0">
                <a:latin typeface="Calibri"/>
                <a:ea typeface="Calibri"/>
                <a:cs typeface="B Nazanin" pitchFamily="2" charset="-78"/>
              </a:rPr>
              <a:t>مشاهده مقدار </a:t>
            </a:r>
            <a:r>
              <a:rPr lang="en-US" sz="3200" b="1" dirty="0" smtClean="0">
                <a:latin typeface="Arial"/>
                <a:ea typeface="Calibri"/>
                <a:cs typeface="B Nazanin" pitchFamily="2" charset="-78"/>
              </a:rPr>
              <a:t>Pao</a:t>
            </a:r>
            <a:r>
              <a:rPr lang="en-US" sz="3200" b="1" dirty="0">
                <a:ea typeface="Calibri"/>
                <a:cs typeface="B Nazanin" pitchFamily="2" charset="-78"/>
              </a:rPr>
              <a:t>2</a:t>
            </a:r>
            <a:r>
              <a:rPr lang="fa-IR" sz="3200" b="1" dirty="0" smtClean="0">
                <a:latin typeface="Calibri"/>
                <a:ea typeface="Calibri"/>
                <a:cs typeface="B Nazanin" pitchFamily="2" charset="-78"/>
              </a:rPr>
              <a:t> و</a:t>
            </a:r>
            <a:r>
              <a:rPr lang="en-US" sz="3200" b="1" dirty="0" smtClean="0">
                <a:latin typeface="Arial"/>
                <a:ea typeface="Calibri"/>
                <a:cs typeface="B Nazanin" pitchFamily="2" charset="-78"/>
              </a:rPr>
              <a:t>Sato2 </a:t>
            </a:r>
            <a:r>
              <a:rPr lang="fa-IR" sz="3200" b="1" dirty="0" smtClean="0">
                <a:latin typeface="Calibri"/>
                <a:ea typeface="Calibri"/>
                <a:cs typeface="B Nazanin" pitchFamily="2" charset="-78"/>
              </a:rPr>
              <a:t>به </a:t>
            </a:r>
            <a:r>
              <a:rPr lang="fa-IR" sz="3200" b="1" dirty="0">
                <a:latin typeface="Calibri"/>
                <a:ea typeface="Calibri"/>
                <a:cs typeface="B Nazanin" pitchFamily="2" charset="-78"/>
              </a:rPr>
              <a:t>میزان </a:t>
            </a:r>
            <a:r>
              <a:rPr lang="en-US" sz="3200" b="1" dirty="0" smtClean="0">
                <a:latin typeface="Arial"/>
                <a:ea typeface="Calibri"/>
                <a:cs typeface="B Nazanin" pitchFamily="2" charset="-78"/>
              </a:rPr>
              <a:t>Pao2</a:t>
            </a:r>
            <a:r>
              <a:rPr lang="fa-IR" sz="3200" b="1" dirty="0" smtClean="0">
                <a:latin typeface="Calibri"/>
                <a:ea typeface="Calibri"/>
                <a:cs typeface="B Nazanin" pitchFamily="2" charset="-78"/>
              </a:rPr>
              <a:t> </a:t>
            </a:r>
            <a:r>
              <a:rPr lang="fa-IR" sz="3200" b="1" dirty="0">
                <a:latin typeface="Calibri"/>
                <a:ea typeface="Calibri"/>
                <a:cs typeface="B Nazanin" pitchFamily="2" charset="-78"/>
              </a:rPr>
              <a:t>نگاه کرده و به این </a:t>
            </a:r>
            <a:r>
              <a:rPr lang="fa-IR" sz="3200" b="1" dirty="0" smtClean="0">
                <a:latin typeface="Calibri"/>
                <a:ea typeface="Calibri"/>
                <a:cs typeface="B Nazanin" pitchFamily="2" charset="-78"/>
              </a:rPr>
              <a:t>سوال </a:t>
            </a:r>
            <a:r>
              <a:rPr lang="fa-IR" sz="3200" b="1" dirty="0">
                <a:latin typeface="Calibri"/>
                <a:ea typeface="Calibri"/>
                <a:cs typeface="B Nazanin" pitchFamily="2" charset="-78"/>
              </a:rPr>
              <a:t>پاسخ دهید ، </a:t>
            </a:r>
            <a:r>
              <a:rPr lang="fa-IR" sz="3200" b="1" dirty="0" smtClean="0">
                <a:latin typeface="Calibri"/>
                <a:ea typeface="Calibri"/>
                <a:cs typeface="B Nazanin" pitchFamily="2" charset="-78"/>
              </a:rPr>
              <a:t>آیا</a:t>
            </a:r>
            <a:r>
              <a:rPr lang="en-US" sz="3200" b="1" dirty="0" smtClean="0">
                <a:latin typeface="Arial"/>
                <a:ea typeface="Calibri"/>
                <a:cs typeface="B Nazanin" pitchFamily="2" charset="-78"/>
              </a:rPr>
              <a:t>Pao2</a:t>
            </a:r>
            <a:r>
              <a:rPr lang="fa-IR" sz="3200" b="1" dirty="0" smtClean="0">
                <a:latin typeface="Calibri"/>
                <a:ea typeface="Calibri"/>
                <a:cs typeface="B Nazanin" pitchFamily="2" charset="-78"/>
              </a:rPr>
              <a:t> </a:t>
            </a:r>
            <a:r>
              <a:rPr lang="fa-IR" sz="3200" b="1" dirty="0">
                <a:latin typeface="Calibri"/>
                <a:ea typeface="Calibri"/>
                <a:cs typeface="B Nazanin" pitchFamily="2" charset="-78"/>
              </a:rPr>
              <a:t>نمایانگر وجود هایپوکسمی است ؟ همانطور که پیشتر نیز گفته شد ، </a:t>
            </a:r>
            <a:r>
              <a:rPr lang="en-US" sz="3200" b="1" dirty="0" smtClean="0">
                <a:latin typeface="Arial"/>
                <a:ea typeface="Calibri"/>
                <a:cs typeface="B Nazanin" pitchFamily="2" charset="-78"/>
              </a:rPr>
              <a:t>Pao2</a:t>
            </a:r>
            <a:r>
              <a:rPr lang="fa-IR" sz="3200" b="1" dirty="0" smtClean="0">
                <a:latin typeface="Calibri"/>
                <a:ea typeface="Calibri"/>
                <a:cs typeface="B Nazanin" pitchFamily="2" charset="-78"/>
              </a:rPr>
              <a:t> </a:t>
            </a:r>
            <a:r>
              <a:rPr lang="fa-IR" sz="3200" b="1" dirty="0">
                <a:latin typeface="Calibri"/>
                <a:ea typeface="Calibri"/>
                <a:cs typeface="B Nazanin" pitchFamily="2" charset="-78"/>
              </a:rPr>
              <a:t>به اکسیژن محلول در خون بر می گردد و در حالت طبیعی مقدار </a:t>
            </a:r>
            <a:r>
              <a:rPr lang="fa-IR" sz="3200" b="1" dirty="0" smtClean="0">
                <a:latin typeface="Calibri"/>
                <a:ea typeface="Calibri"/>
                <a:cs typeface="B Nazanin" pitchFamily="2" charset="-78"/>
              </a:rPr>
              <a:t>آن</a:t>
            </a:r>
            <a:r>
              <a:rPr lang="en-US" sz="3200" b="1" dirty="0" smtClean="0">
                <a:ea typeface="Calibri"/>
                <a:cs typeface="B Nazanin" pitchFamily="2" charset="-78"/>
              </a:rPr>
              <a:t>80-100mmhg</a:t>
            </a:r>
            <a:r>
              <a:rPr lang="fa-IR" sz="3200" b="1" dirty="0" smtClean="0">
                <a:latin typeface="Calibri"/>
                <a:ea typeface="Calibri"/>
                <a:cs typeface="B Nazanin" pitchFamily="2" charset="-78"/>
              </a:rPr>
              <a:t> است.</a:t>
            </a:r>
            <a:r>
              <a:rPr lang="en-US" sz="3200" b="1" dirty="0" smtClean="0">
                <a:latin typeface="Arial"/>
                <a:ea typeface="Calibri"/>
                <a:cs typeface="B Nazanin" pitchFamily="2" charset="-78"/>
              </a:rPr>
              <a:t>Pao2</a:t>
            </a:r>
            <a:r>
              <a:rPr lang="fa-IR" sz="3200" b="1" dirty="0" smtClean="0">
                <a:latin typeface="Calibri"/>
                <a:ea typeface="Calibri"/>
                <a:cs typeface="B Nazanin" pitchFamily="2" charset="-78"/>
              </a:rPr>
              <a:t> </a:t>
            </a:r>
            <a:r>
              <a:rPr lang="fa-IR" sz="3200" b="1" dirty="0">
                <a:latin typeface="Calibri"/>
                <a:ea typeface="Calibri"/>
                <a:cs typeface="B Nazanin" pitchFamily="2" charset="-78"/>
              </a:rPr>
              <a:t>با تغییرات درجه حرارت بدن تغییر می کند . هرچه میزان درجه حرارت بدن افزایش یابد ، </a:t>
            </a:r>
            <a:r>
              <a:rPr lang="en-US" sz="3200" b="1" dirty="0" smtClean="0">
                <a:latin typeface="Arial"/>
                <a:ea typeface="Calibri"/>
                <a:cs typeface="B Nazanin" pitchFamily="2" charset="-78"/>
              </a:rPr>
              <a:t>Pao2</a:t>
            </a:r>
            <a:r>
              <a:rPr lang="fa-IR" sz="3200" b="1" dirty="0" smtClean="0">
                <a:latin typeface="Calibri"/>
                <a:ea typeface="Calibri"/>
                <a:cs typeface="B Nazanin" pitchFamily="2" charset="-78"/>
              </a:rPr>
              <a:t> </a:t>
            </a:r>
            <a:r>
              <a:rPr lang="fa-IR" sz="3200" b="1" dirty="0">
                <a:latin typeface="Calibri"/>
                <a:ea typeface="Calibri"/>
                <a:cs typeface="B Nazanin" pitchFamily="2" charset="-78"/>
              </a:rPr>
              <a:t>کاهش می یابد.</a:t>
            </a:r>
            <a:endParaRPr lang="en-US" sz="3200" b="1" dirty="0">
              <a:latin typeface="Calibri"/>
              <a:ea typeface="Calibri"/>
              <a:cs typeface="B Nazanin" pitchFamily="2" charset="-78"/>
            </a:endParaRPr>
          </a:p>
        </p:txBody>
      </p:sp>
    </p:spTree>
    <p:extLst>
      <p:ext uri="{BB962C8B-B14F-4D97-AF65-F5344CB8AC3E}">
        <p14:creationId xmlns:p14="http://schemas.microsoft.com/office/powerpoint/2010/main" val="28502818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68410" y="1150640"/>
            <a:ext cx="4869997" cy="584775"/>
          </a:xfrm>
          <a:prstGeom prst="rect">
            <a:avLst/>
          </a:prstGeom>
        </p:spPr>
        <p:txBody>
          <a:bodyPr wrap="square">
            <a:spAutoFit/>
          </a:bodyPr>
          <a:lstStyle/>
          <a:p>
            <a:pPr lvl="0" algn="r" rtl="1"/>
            <a:r>
              <a:rPr lang="fa-IR" sz="3200" b="1" dirty="0">
                <a:ln w="18000">
                  <a:solidFill>
                    <a:schemeClr val="accent2">
                      <a:satMod val="140000"/>
                    </a:schemeClr>
                  </a:solidFill>
                  <a:prstDash val="solid"/>
                  <a:miter lim="800000"/>
                </a:ln>
                <a:effectLst>
                  <a:outerShdw blurRad="25500" dist="23000" dir="7020000" algn="tl">
                    <a:srgbClr val="000000">
                      <a:alpha val="50000"/>
                    </a:srgbClr>
                  </a:outerShdw>
                </a:effectLst>
                <a:cs typeface="B Nazanin" pitchFamily="2" charset="-78"/>
              </a:rPr>
              <a:t>مرحله دوم : </a:t>
            </a:r>
            <a:endParaRPr lang="en-US" sz="3200" b="1" dirty="0">
              <a:ln w="18000">
                <a:solidFill>
                  <a:schemeClr val="accent2">
                    <a:satMod val="140000"/>
                  </a:schemeClr>
                </a:solidFill>
                <a:prstDash val="solid"/>
                <a:miter lim="800000"/>
              </a:ln>
              <a:effectLst>
                <a:outerShdw blurRad="25500" dist="23000" dir="7020000" algn="tl">
                  <a:srgbClr val="000000">
                    <a:alpha val="50000"/>
                  </a:srgbClr>
                </a:outerShdw>
              </a:effectLst>
              <a:cs typeface="B Nazanin" pitchFamily="2" charset="-78"/>
            </a:endParaRPr>
          </a:p>
        </p:txBody>
      </p:sp>
      <p:sp>
        <p:nvSpPr>
          <p:cNvPr id="3" name="Rectangle 2"/>
          <p:cNvSpPr/>
          <p:nvPr/>
        </p:nvSpPr>
        <p:spPr>
          <a:xfrm>
            <a:off x="1249251" y="1889240"/>
            <a:ext cx="9040969" cy="4936736"/>
          </a:xfrm>
          <a:prstGeom prst="rect">
            <a:avLst/>
          </a:prstGeom>
        </p:spPr>
        <p:txBody>
          <a:bodyPr wrap="square">
            <a:spAutoFit/>
          </a:bodyPr>
          <a:lstStyle/>
          <a:p>
            <a:pPr algn="just" rtl="1">
              <a:lnSpc>
                <a:spcPct val="115000"/>
              </a:lnSpc>
              <a:spcAft>
                <a:spcPts val="1000"/>
              </a:spcAft>
            </a:pPr>
            <a:r>
              <a:rPr lang="fa-IR" sz="3600" b="1" dirty="0">
                <a:solidFill>
                  <a:srgbClr val="333333"/>
                </a:solidFill>
                <a:latin typeface="Calibri"/>
                <a:ea typeface="Calibri"/>
                <a:cs typeface="B Nazanin" pitchFamily="2" charset="-78"/>
              </a:rPr>
              <a:t>به سطح </a:t>
            </a:r>
            <a:r>
              <a:rPr lang="en-US" sz="3600" b="1" dirty="0">
                <a:solidFill>
                  <a:srgbClr val="333333"/>
                </a:solidFill>
                <a:latin typeface="Calibri"/>
                <a:ea typeface="Calibri"/>
                <a:cs typeface="B Nazanin" pitchFamily="2" charset="-78"/>
              </a:rPr>
              <a:t>PH </a:t>
            </a:r>
            <a:r>
              <a:rPr lang="fa-IR" sz="3600" b="1" dirty="0">
                <a:solidFill>
                  <a:srgbClr val="333333"/>
                </a:solidFill>
                <a:latin typeface="Calibri"/>
                <a:ea typeface="Calibri"/>
                <a:cs typeface="B Nazanin" pitchFamily="2" charset="-78"/>
              </a:rPr>
              <a:t>نگاه کنیدآیا </a:t>
            </a:r>
            <a:r>
              <a:rPr lang="en-US" sz="3600" b="1" dirty="0">
                <a:solidFill>
                  <a:srgbClr val="333333"/>
                </a:solidFill>
                <a:latin typeface="Calibri"/>
                <a:ea typeface="Calibri"/>
                <a:cs typeface="B Nazanin" pitchFamily="2" charset="-78"/>
              </a:rPr>
              <a:t>PH </a:t>
            </a:r>
            <a:r>
              <a:rPr lang="fa-IR" sz="3600" b="1" dirty="0">
                <a:solidFill>
                  <a:srgbClr val="333333"/>
                </a:solidFill>
                <a:latin typeface="Calibri"/>
                <a:ea typeface="Calibri"/>
                <a:cs typeface="B Nazanin" pitchFamily="2" charset="-78"/>
              </a:rPr>
              <a:t>اسیدی یا قلیایی بوده و یا نرمال است ؟</a:t>
            </a:r>
            <a:endParaRPr lang="en-US" sz="3600" b="1" dirty="0">
              <a:solidFill>
                <a:srgbClr val="333333"/>
              </a:solidFill>
              <a:latin typeface="Calibri"/>
              <a:ea typeface="Calibri"/>
              <a:cs typeface="B Nazanin" pitchFamily="2" charset="-78"/>
            </a:endParaRPr>
          </a:p>
          <a:p>
            <a:pPr algn="just" rtl="1">
              <a:lnSpc>
                <a:spcPct val="115000"/>
              </a:lnSpc>
              <a:spcAft>
                <a:spcPts val="1000"/>
              </a:spcAft>
            </a:pPr>
            <a:r>
              <a:rPr lang="en-US" sz="3600" b="1" dirty="0">
                <a:solidFill>
                  <a:srgbClr val="333333"/>
                </a:solidFill>
                <a:latin typeface="Calibri"/>
                <a:ea typeface="Calibri"/>
                <a:cs typeface="B Nazanin" pitchFamily="2" charset="-78"/>
              </a:rPr>
              <a:t>PH</a:t>
            </a:r>
            <a:r>
              <a:rPr lang="fa-IR" sz="3600" b="1" dirty="0">
                <a:solidFill>
                  <a:srgbClr val="333333"/>
                </a:solidFill>
                <a:latin typeface="Calibri"/>
                <a:ea typeface="Calibri"/>
                <a:cs typeface="B Nazanin" pitchFamily="2" charset="-78"/>
              </a:rPr>
              <a:t> کمتر از ۷٫۴۰ اسیدی تلقی می شود و در صورتی که</a:t>
            </a:r>
          </a:p>
          <a:p>
            <a:pPr algn="just" rtl="1">
              <a:lnSpc>
                <a:spcPct val="115000"/>
              </a:lnSpc>
              <a:spcAft>
                <a:spcPts val="1000"/>
              </a:spcAft>
            </a:pPr>
            <a:r>
              <a:rPr lang="fa-IR" sz="3600" b="1" dirty="0">
                <a:solidFill>
                  <a:srgbClr val="333333"/>
                </a:solidFill>
                <a:latin typeface="Calibri"/>
                <a:ea typeface="Calibri"/>
                <a:cs typeface="B Nazanin" pitchFamily="2" charset="-78"/>
              </a:rPr>
              <a:t> </a:t>
            </a:r>
            <a:r>
              <a:rPr lang="en-US" sz="3600" b="1" dirty="0">
                <a:solidFill>
                  <a:srgbClr val="333333"/>
                </a:solidFill>
                <a:latin typeface="Calibri"/>
                <a:ea typeface="Calibri"/>
                <a:cs typeface="B Nazanin" pitchFamily="2" charset="-78"/>
              </a:rPr>
              <a:t>PH</a:t>
            </a:r>
            <a:r>
              <a:rPr lang="fa-IR" sz="3600" b="1" dirty="0">
                <a:solidFill>
                  <a:srgbClr val="333333"/>
                </a:solidFill>
                <a:latin typeface="Calibri"/>
                <a:ea typeface="Calibri"/>
                <a:cs typeface="B Nazanin" pitchFamily="2" charset="-78"/>
              </a:rPr>
              <a:t> کمتر از ۷٫۳۵ شود به آن اسیدمی یا اسیدوز اطلاق می گردد .</a:t>
            </a:r>
          </a:p>
          <a:p>
            <a:pPr algn="just" rtl="1">
              <a:lnSpc>
                <a:spcPct val="115000"/>
              </a:lnSpc>
              <a:spcAft>
                <a:spcPts val="1000"/>
              </a:spcAft>
            </a:pPr>
            <a:r>
              <a:rPr lang="fa-IR" sz="3600" b="1" dirty="0">
                <a:solidFill>
                  <a:srgbClr val="333333"/>
                </a:solidFill>
                <a:latin typeface="Calibri"/>
                <a:ea typeface="Calibri"/>
                <a:cs typeface="B Nazanin" pitchFamily="2" charset="-78"/>
              </a:rPr>
              <a:t> </a:t>
            </a:r>
            <a:r>
              <a:rPr lang="en-US" sz="3600" b="1" dirty="0">
                <a:solidFill>
                  <a:srgbClr val="333333"/>
                </a:solidFill>
                <a:latin typeface="Calibri"/>
                <a:ea typeface="Calibri"/>
                <a:cs typeface="B Nazanin" pitchFamily="2" charset="-78"/>
              </a:rPr>
              <a:t>PH</a:t>
            </a:r>
            <a:r>
              <a:rPr lang="fa-IR" sz="3600" b="1" dirty="0">
                <a:solidFill>
                  <a:srgbClr val="333333"/>
                </a:solidFill>
                <a:latin typeface="Calibri"/>
                <a:ea typeface="Calibri"/>
                <a:cs typeface="B Nazanin" pitchFamily="2" charset="-78"/>
              </a:rPr>
              <a:t> بالاتر از ۷٫۴۰ نیز قلیایی تلقی می شود و در صورتی که بیشتر از ۷٫۴۵ شود به آن آلکالمی یا آلکالوز گویند </a:t>
            </a:r>
            <a:r>
              <a:rPr lang="fa-IR" sz="3200" b="1" dirty="0">
                <a:solidFill>
                  <a:srgbClr val="333333"/>
                </a:solidFill>
                <a:latin typeface="Calibri"/>
                <a:ea typeface="Calibri"/>
                <a:cs typeface="B Nazanin" pitchFamily="2" charset="-78"/>
              </a:rPr>
              <a:t>.</a:t>
            </a:r>
            <a:endParaRPr lang="en-US" sz="3200" b="1" dirty="0">
              <a:solidFill>
                <a:srgbClr val="333333"/>
              </a:solidFill>
              <a:latin typeface="Calibri"/>
              <a:ea typeface="Calibri"/>
              <a:cs typeface="B Nazanin" pitchFamily="2" charset="-78"/>
            </a:endParaRPr>
          </a:p>
        </p:txBody>
      </p:sp>
    </p:spTree>
    <p:extLst>
      <p:ext uri="{BB962C8B-B14F-4D97-AF65-F5344CB8AC3E}">
        <p14:creationId xmlns:p14="http://schemas.microsoft.com/office/powerpoint/2010/main" val="2180475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716198" y="298179"/>
            <a:ext cx="6235321"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b="1" kern="1200">
                <a:solidFill>
                  <a:schemeClr val="tx2"/>
                </a:solidFill>
                <a:latin typeface="+mj-lt"/>
                <a:ea typeface="+mj-ea"/>
                <a:cs typeface="+mj-cs"/>
              </a:defRPr>
            </a:lvl1pPr>
            <a:lvl2pPr algn="l" rtl="0" fontAlgn="base">
              <a:spcBef>
                <a:spcPct val="0"/>
              </a:spcBef>
              <a:spcAft>
                <a:spcPct val="0"/>
              </a:spcAft>
              <a:defRPr sz="4400" b="1">
                <a:solidFill>
                  <a:schemeClr val="tx2"/>
                </a:solidFill>
                <a:latin typeface="Arial" panose="020B0604020202020204" pitchFamily="34" charset="0"/>
              </a:defRPr>
            </a:lvl2pPr>
            <a:lvl3pPr algn="l" rtl="0" fontAlgn="base">
              <a:spcBef>
                <a:spcPct val="0"/>
              </a:spcBef>
              <a:spcAft>
                <a:spcPct val="0"/>
              </a:spcAft>
              <a:defRPr sz="4400" b="1">
                <a:solidFill>
                  <a:schemeClr val="tx2"/>
                </a:solidFill>
                <a:latin typeface="Arial" panose="020B0604020202020204" pitchFamily="34" charset="0"/>
              </a:defRPr>
            </a:lvl3pPr>
            <a:lvl4pPr algn="l" rtl="0" fontAlgn="base">
              <a:spcBef>
                <a:spcPct val="0"/>
              </a:spcBef>
              <a:spcAft>
                <a:spcPct val="0"/>
              </a:spcAft>
              <a:defRPr sz="4400" b="1">
                <a:solidFill>
                  <a:schemeClr val="tx2"/>
                </a:solidFill>
                <a:latin typeface="Arial" panose="020B0604020202020204" pitchFamily="34" charset="0"/>
              </a:defRPr>
            </a:lvl4pPr>
            <a:lvl5pPr algn="l" rtl="0" fontAlgn="base">
              <a:spcBef>
                <a:spcPct val="0"/>
              </a:spcBef>
              <a:spcAft>
                <a:spcPct val="0"/>
              </a:spcAft>
              <a:defRPr sz="4400" b="1">
                <a:solidFill>
                  <a:schemeClr val="tx2"/>
                </a:solidFill>
                <a:latin typeface="Arial" panose="020B0604020202020204" pitchFamily="34" charset="0"/>
              </a:defRPr>
            </a:lvl5pPr>
            <a:lvl6pPr marL="457200" algn="l" rtl="0" fontAlgn="base">
              <a:spcBef>
                <a:spcPct val="0"/>
              </a:spcBef>
              <a:spcAft>
                <a:spcPct val="0"/>
              </a:spcAft>
              <a:defRPr sz="4400" b="1">
                <a:solidFill>
                  <a:schemeClr val="tx2"/>
                </a:solidFill>
                <a:latin typeface="Arial" panose="020B0604020202020204" pitchFamily="34" charset="0"/>
              </a:defRPr>
            </a:lvl6pPr>
            <a:lvl7pPr marL="914400" algn="l" rtl="0" fontAlgn="base">
              <a:spcBef>
                <a:spcPct val="0"/>
              </a:spcBef>
              <a:spcAft>
                <a:spcPct val="0"/>
              </a:spcAft>
              <a:defRPr sz="4400" b="1">
                <a:solidFill>
                  <a:schemeClr val="tx2"/>
                </a:solidFill>
                <a:latin typeface="Arial" panose="020B0604020202020204" pitchFamily="34" charset="0"/>
              </a:defRPr>
            </a:lvl7pPr>
            <a:lvl8pPr marL="1371600" algn="l" rtl="0" fontAlgn="base">
              <a:spcBef>
                <a:spcPct val="0"/>
              </a:spcBef>
              <a:spcAft>
                <a:spcPct val="0"/>
              </a:spcAft>
              <a:defRPr sz="4400" b="1">
                <a:solidFill>
                  <a:schemeClr val="tx2"/>
                </a:solidFill>
                <a:latin typeface="Arial" panose="020B0604020202020204" pitchFamily="34" charset="0"/>
              </a:defRPr>
            </a:lvl8pPr>
            <a:lvl9pPr marL="1828800" algn="l" rtl="0" fontAlgn="base">
              <a:spcBef>
                <a:spcPct val="0"/>
              </a:spcBef>
              <a:spcAft>
                <a:spcPct val="0"/>
              </a:spcAft>
              <a:defRPr sz="4400" b="1">
                <a:solidFill>
                  <a:schemeClr val="tx2"/>
                </a:solidFill>
                <a:latin typeface="Arial" panose="020B0604020202020204" pitchFamily="34" charset="0"/>
              </a:defRPr>
            </a:lvl9pPr>
          </a:lstStyle>
          <a:p>
            <a:pPr algn="r">
              <a:defRPr/>
            </a:pPr>
            <a:r>
              <a:rPr lang="fa-IR" sz="5400" b="0" dirty="0">
                <a:ln w="18415" cmpd="sng">
                  <a:solidFill>
                    <a:srgbClr val="FFFFFF"/>
                  </a:solidFill>
                  <a:prstDash val="solid"/>
                </a:ln>
                <a:solidFill>
                  <a:schemeClr val="tx1"/>
                </a:solidFill>
                <a:effectLst>
                  <a:outerShdw blurRad="63500" dir="3600000" algn="tl" rotWithShape="0">
                    <a:srgbClr val="000000">
                      <a:alpha val="70000"/>
                    </a:srgbClr>
                  </a:outerShdw>
                </a:effectLst>
                <a:latin typeface="Arial"/>
                <a:cs typeface="B Baran" panose="00000400000000000000" pitchFamily="2" charset="-78"/>
              </a:rPr>
              <a:t>محل گرفتن نمونه خون شریانی</a:t>
            </a:r>
            <a:r>
              <a:rPr lang="en-US" sz="5400" b="0" dirty="0">
                <a:ln w="18415" cmpd="sng">
                  <a:solidFill>
                    <a:srgbClr val="FFFFFF"/>
                  </a:solidFill>
                  <a:prstDash val="solid"/>
                </a:ln>
                <a:solidFill>
                  <a:schemeClr val="tx1"/>
                </a:solidFill>
                <a:effectLst>
                  <a:outerShdw blurRad="63500" dir="3600000" algn="tl" rotWithShape="0">
                    <a:srgbClr val="000000">
                      <a:alpha val="70000"/>
                    </a:srgbClr>
                  </a:outerShdw>
                </a:effectLst>
                <a:latin typeface="Arial"/>
                <a:cs typeface="B Baran" panose="00000400000000000000" pitchFamily="2" charset="-78"/>
              </a:rPr>
              <a:t> </a:t>
            </a:r>
          </a:p>
        </p:txBody>
      </p:sp>
      <p:pic>
        <p:nvPicPr>
          <p:cNvPr id="3" name="Picture 4" descr="9126"/>
          <p:cNvPicPr>
            <a:picLocks noChangeAspect="1" noChangeArrowheads="1"/>
          </p:cNvPicPr>
          <p:nvPr/>
        </p:nvPicPr>
        <p:blipFill>
          <a:blip r:embed="rId2">
            <a:extLst>
              <a:ext uri="{28A0092B-C50C-407E-A947-70E740481C1C}">
                <a14:useLocalDpi xmlns:a14="http://schemas.microsoft.com/office/drawing/2010/main" val="0"/>
              </a:ext>
            </a:extLst>
          </a:blip>
          <a:srcRect b="10686"/>
          <a:stretch>
            <a:fillRect/>
          </a:stretch>
        </p:blipFill>
        <p:spPr bwMode="auto">
          <a:xfrm>
            <a:off x="1524000" y="1384339"/>
            <a:ext cx="4107976" cy="496187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txBox="1">
            <a:spLocks noChangeArrowheads="1"/>
          </p:cNvSpPr>
          <p:nvPr/>
        </p:nvSpPr>
        <p:spPr bwMode="auto">
          <a:xfrm>
            <a:off x="2108037" y="1817107"/>
            <a:ext cx="7086006"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rtl="1">
              <a:defRPr/>
            </a:pPr>
            <a:r>
              <a:rPr lang="fa-IR" sz="4400" dirty="0">
                <a:solidFill>
                  <a:srgbClr val="000000"/>
                </a:solidFill>
                <a:latin typeface="Arial"/>
                <a:cs typeface="B Nazanin" pitchFamily="2" charset="-78"/>
              </a:rPr>
              <a:t>شریان رادیال</a:t>
            </a:r>
          </a:p>
          <a:p>
            <a:pPr algn="r" rtl="1">
              <a:defRPr/>
            </a:pPr>
            <a:r>
              <a:rPr lang="fa-IR" sz="4400" dirty="0">
                <a:solidFill>
                  <a:srgbClr val="000000"/>
                </a:solidFill>
                <a:latin typeface="Arial"/>
                <a:cs typeface="B Nazanin" pitchFamily="2" charset="-78"/>
              </a:rPr>
              <a:t>شریان براکیال</a:t>
            </a:r>
          </a:p>
          <a:p>
            <a:pPr algn="r" rtl="1">
              <a:defRPr/>
            </a:pPr>
            <a:r>
              <a:rPr lang="fa-IR" sz="4400" dirty="0">
                <a:solidFill>
                  <a:srgbClr val="000000"/>
                </a:solidFill>
                <a:latin typeface="Arial"/>
                <a:cs typeface="B Nazanin" pitchFamily="2" charset="-78"/>
              </a:rPr>
              <a:t>شریان فمورال</a:t>
            </a:r>
            <a:endParaRPr lang="en-US" sz="4400" dirty="0">
              <a:solidFill>
                <a:srgbClr val="000000"/>
              </a:solidFill>
              <a:latin typeface="Arial"/>
              <a:cs typeface="B Nazanin" pitchFamily="2" charset="-78"/>
            </a:endParaRPr>
          </a:p>
        </p:txBody>
      </p:sp>
    </p:spTree>
    <p:extLst>
      <p:ext uri="{BB962C8B-B14F-4D97-AF65-F5344CB8AC3E}">
        <p14:creationId xmlns:p14="http://schemas.microsoft.com/office/powerpoint/2010/main" val="123642010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51547" y="2122877"/>
            <a:ext cx="7983941" cy="3888244"/>
          </a:xfrm>
          <a:prstGeom prst="rect">
            <a:avLst/>
          </a:prstGeom>
        </p:spPr>
        <p:txBody>
          <a:bodyPr wrap="square">
            <a:spAutoFit/>
          </a:bodyPr>
          <a:lstStyle/>
          <a:p>
            <a:pPr algn="just" rtl="1">
              <a:lnSpc>
                <a:spcPct val="115000"/>
              </a:lnSpc>
              <a:spcAft>
                <a:spcPts val="1000"/>
              </a:spcAft>
            </a:pPr>
            <a:r>
              <a:rPr lang="fa-IR" sz="4000" b="1" dirty="0">
                <a:solidFill>
                  <a:srgbClr val="333333"/>
                </a:solidFill>
                <a:latin typeface="Calibri"/>
                <a:ea typeface="Calibri"/>
                <a:cs typeface="B Nazanin" pitchFamily="2" charset="-78"/>
              </a:rPr>
              <a:t>به مقدار </a:t>
            </a:r>
            <a:r>
              <a:rPr lang="en-US" sz="4000" b="1" dirty="0" smtClean="0">
                <a:solidFill>
                  <a:srgbClr val="333333"/>
                </a:solidFill>
                <a:latin typeface="Calibri"/>
                <a:ea typeface="Calibri"/>
                <a:cs typeface="B Nazanin" pitchFamily="2" charset="-78"/>
              </a:rPr>
              <a:t>Paco2</a:t>
            </a:r>
            <a:r>
              <a:rPr lang="fa-IR" sz="4000" b="1" dirty="0" smtClean="0">
                <a:solidFill>
                  <a:srgbClr val="333333"/>
                </a:solidFill>
                <a:latin typeface="Calibri"/>
                <a:ea typeface="Calibri"/>
                <a:cs typeface="B Nazanin" pitchFamily="2" charset="-78"/>
              </a:rPr>
              <a:t> </a:t>
            </a:r>
            <a:r>
              <a:rPr lang="fa-IR" sz="4000" b="1" dirty="0">
                <a:solidFill>
                  <a:srgbClr val="333333"/>
                </a:solidFill>
                <a:latin typeface="Calibri"/>
                <a:ea typeface="Calibri"/>
                <a:cs typeface="B Nazanin" pitchFamily="2" charset="-78"/>
              </a:rPr>
              <a:t>نگاه کنید</a:t>
            </a:r>
            <a:endParaRPr lang="en-US" sz="4000" b="1" dirty="0">
              <a:solidFill>
                <a:srgbClr val="333333"/>
              </a:solidFill>
              <a:latin typeface="Calibri"/>
              <a:ea typeface="Calibri"/>
              <a:cs typeface="B Nazanin" pitchFamily="2" charset="-78"/>
            </a:endParaRPr>
          </a:p>
          <a:p>
            <a:pPr algn="just" rtl="1">
              <a:lnSpc>
                <a:spcPct val="115000"/>
              </a:lnSpc>
              <a:spcAft>
                <a:spcPts val="1000"/>
              </a:spcAft>
            </a:pPr>
            <a:r>
              <a:rPr lang="fa-IR" sz="4000" b="1" dirty="0">
                <a:solidFill>
                  <a:srgbClr val="333333"/>
                </a:solidFill>
                <a:latin typeface="Calibri"/>
                <a:ea typeface="Calibri"/>
                <a:cs typeface="B Nazanin" pitchFamily="2" charset="-78"/>
              </a:rPr>
              <a:t>مقدار </a:t>
            </a:r>
            <a:r>
              <a:rPr lang="fa-IR" sz="4000" b="1" dirty="0" smtClean="0">
                <a:solidFill>
                  <a:srgbClr val="333333"/>
                </a:solidFill>
                <a:latin typeface="Calibri"/>
                <a:ea typeface="Calibri"/>
                <a:cs typeface="B Nazanin" pitchFamily="2" charset="-78"/>
              </a:rPr>
              <a:t>طبیعی2</a:t>
            </a:r>
            <a:r>
              <a:rPr lang="en-US" sz="4000" b="1" dirty="0" err="1" smtClean="0">
                <a:solidFill>
                  <a:srgbClr val="002060"/>
                </a:solidFill>
                <a:latin typeface="Calibri"/>
                <a:ea typeface="Calibri"/>
                <a:cs typeface="B Nazanin" pitchFamily="2" charset="-78"/>
              </a:rPr>
              <a:t>Paco</a:t>
            </a:r>
            <a:r>
              <a:rPr lang="fa-IR" sz="4000" b="1" dirty="0" smtClean="0">
                <a:solidFill>
                  <a:srgbClr val="FF0000"/>
                </a:solidFill>
                <a:latin typeface="Calibri"/>
                <a:ea typeface="Calibri"/>
                <a:cs typeface="B Nazanin" pitchFamily="2" charset="-78"/>
              </a:rPr>
              <a:t> </a:t>
            </a:r>
            <a:r>
              <a:rPr lang="fa-IR" sz="4000" b="1" dirty="0" smtClean="0">
                <a:solidFill>
                  <a:srgbClr val="333333"/>
                </a:solidFill>
                <a:latin typeface="Calibri"/>
                <a:ea typeface="Calibri"/>
                <a:cs typeface="B Nazanin" pitchFamily="2" charset="-78"/>
              </a:rPr>
              <a:t>بین </a:t>
            </a:r>
            <a:r>
              <a:rPr lang="en-US" sz="4000" b="1" dirty="0">
                <a:solidFill>
                  <a:srgbClr val="002060"/>
                </a:solidFill>
                <a:latin typeface="Arial"/>
                <a:ea typeface="Calibri"/>
                <a:cs typeface="B Nazanin" pitchFamily="2" charset="-78"/>
              </a:rPr>
              <a:t>mmHg</a:t>
            </a:r>
            <a:r>
              <a:rPr lang="fa-IR" sz="4000" b="1" dirty="0" smtClean="0">
                <a:solidFill>
                  <a:srgbClr val="333333"/>
                </a:solidFill>
                <a:latin typeface="Calibri"/>
                <a:ea typeface="Calibri"/>
                <a:cs typeface="B Nazanin" pitchFamily="2" charset="-78"/>
              </a:rPr>
              <a:t> </a:t>
            </a:r>
            <a:r>
              <a:rPr lang="fa-IR" sz="4000" b="1" dirty="0" smtClean="0">
                <a:solidFill>
                  <a:srgbClr val="002060"/>
                </a:solidFill>
                <a:latin typeface="Calibri"/>
                <a:ea typeface="Calibri"/>
                <a:cs typeface="B Nazanin" pitchFamily="2" charset="-78"/>
              </a:rPr>
              <a:t> ۴۵</a:t>
            </a:r>
            <a:r>
              <a:rPr lang="fa-IR" sz="4000" b="1" dirty="0" smtClean="0">
                <a:solidFill>
                  <a:srgbClr val="FF0000"/>
                </a:solidFill>
                <a:latin typeface="Calibri"/>
                <a:ea typeface="Calibri"/>
                <a:cs typeface="B Nazanin" pitchFamily="2" charset="-78"/>
              </a:rPr>
              <a:t> </a:t>
            </a:r>
            <a:r>
              <a:rPr lang="fa-IR" sz="4000" b="1" dirty="0" smtClean="0">
                <a:solidFill>
                  <a:srgbClr val="002060"/>
                </a:solidFill>
                <a:latin typeface="Calibri"/>
                <a:ea typeface="Calibri"/>
                <a:cs typeface="B Nazanin" pitchFamily="2" charset="-78"/>
              </a:rPr>
              <a:t>– ۳۵ </a:t>
            </a:r>
            <a:r>
              <a:rPr lang="fa-IR" sz="4000" b="1" dirty="0" smtClean="0">
                <a:solidFill>
                  <a:srgbClr val="333333"/>
                </a:solidFill>
                <a:latin typeface="Calibri"/>
                <a:ea typeface="Calibri"/>
                <a:cs typeface="B Nazanin" pitchFamily="2" charset="-78"/>
              </a:rPr>
              <a:t>است </a:t>
            </a:r>
            <a:r>
              <a:rPr lang="fa-IR" sz="4000" b="1" dirty="0">
                <a:solidFill>
                  <a:srgbClr val="333333"/>
                </a:solidFill>
                <a:latin typeface="Calibri"/>
                <a:ea typeface="Calibri"/>
                <a:cs typeface="B Nazanin" pitchFamily="2" charset="-78"/>
              </a:rPr>
              <a:t>.</a:t>
            </a:r>
          </a:p>
          <a:p>
            <a:pPr algn="just" rtl="1">
              <a:lnSpc>
                <a:spcPct val="115000"/>
              </a:lnSpc>
              <a:spcAft>
                <a:spcPts val="1000"/>
              </a:spcAft>
            </a:pPr>
            <a:r>
              <a:rPr lang="en-US" sz="4000" b="1" dirty="0" smtClean="0">
                <a:solidFill>
                  <a:srgbClr val="333333"/>
                </a:solidFill>
                <a:latin typeface="Arial"/>
                <a:ea typeface="Calibri"/>
                <a:cs typeface="B Nazanin" pitchFamily="2" charset="-78"/>
              </a:rPr>
              <a:t>Paco2</a:t>
            </a:r>
            <a:r>
              <a:rPr lang="fa-IR" sz="4000" b="1" dirty="0" smtClean="0">
                <a:solidFill>
                  <a:srgbClr val="333333"/>
                </a:solidFill>
                <a:latin typeface="Calibri"/>
                <a:ea typeface="Calibri"/>
                <a:cs typeface="B Nazanin" pitchFamily="2" charset="-78"/>
              </a:rPr>
              <a:t> </a:t>
            </a:r>
            <a:r>
              <a:rPr lang="fa-IR" sz="4000" b="1" dirty="0">
                <a:solidFill>
                  <a:srgbClr val="333333"/>
                </a:solidFill>
                <a:latin typeface="Calibri"/>
                <a:ea typeface="Calibri"/>
                <a:cs typeface="B Nazanin" pitchFamily="2" charset="-78"/>
              </a:rPr>
              <a:t>کمتر از </a:t>
            </a:r>
            <a:r>
              <a:rPr lang="fa-IR" sz="4000" b="1" dirty="0">
                <a:solidFill>
                  <a:srgbClr val="002060"/>
                </a:solidFill>
                <a:latin typeface="Calibri"/>
                <a:ea typeface="Calibri"/>
                <a:cs typeface="B Nazanin" pitchFamily="2" charset="-78"/>
              </a:rPr>
              <a:t>۳۵</a:t>
            </a:r>
            <a:r>
              <a:rPr lang="fa-IR" sz="4000" b="1" dirty="0">
                <a:solidFill>
                  <a:srgbClr val="FF0000"/>
                </a:solidFill>
                <a:latin typeface="Calibri"/>
                <a:ea typeface="Calibri"/>
                <a:cs typeface="B Nazanin" pitchFamily="2" charset="-78"/>
              </a:rPr>
              <a:t> </a:t>
            </a:r>
            <a:r>
              <a:rPr lang="fa-IR" sz="4000" b="1" dirty="0" smtClean="0">
                <a:solidFill>
                  <a:srgbClr val="333333"/>
                </a:solidFill>
                <a:latin typeface="Calibri"/>
                <a:ea typeface="Calibri"/>
                <a:cs typeface="B Nazanin" pitchFamily="2" charset="-78"/>
              </a:rPr>
              <a:t>را </a:t>
            </a:r>
            <a:r>
              <a:rPr lang="fa-IR" sz="4000" b="1" dirty="0">
                <a:solidFill>
                  <a:srgbClr val="002060"/>
                </a:solidFill>
                <a:latin typeface="Calibri"/>
                <a:ea typeface="Calibri"/>
                <a:cs typeface="B Nazanin" pitchFamily="2" charset="-78"/>
              </a:rPr>
              <a:t>آلکالوز تنفسی </a:t>
            </a:r>
            <a:r>
              <a:rPr lang="fa-IR" sz="4000" b="1" dirty="0">
                <a:solidFill>
                  <a:srgbClr val="333333"/>
                </a:solidFill>
                <a:latin typeface="Calibri"/>
                <a:ea typeface="Calibri"/>
                <a:cs typeface="B Nazanin" pitchFamily="2" charset="-78"/>
              </a:rPr>
              <a:t>و بیش از </a:t>
            </a:r>
            <a:r>
              <a:rPr lang="fa-IR" sz="4000" b="1" dirty="0">
                <a:solidFill>
                  <a:srgbClr val="002060"/>
                </a:solidFill>
                <a:latin typeface="Calibri"/>
                <a:ea typeface="Calibri"/>
                <a:cs typeface="B Nazanin" pitchFamily="2" charset="-78"/>
              </a:rPr>
              <a:t>۴۵</a:t>
            </a:r>
            <a:r>
              <a:rPr lang="fa-IR" sz="4000" b="1" dirty="0">
                <a:solidFill>
                  <a:srgbClr val="FF0000"/>
                </a:solidFill>
                <a:latin typeface="Calibri"/>
                <a:ea typeface="Calibri"/>
                <a:cs typeface="B Nazanin" pitchFamily="2" charset="-78"/>
              </a:rPr>
              <a:t> </a:t>
            </a:r>
            <a:r>
              <a:rPr lang="en-US" sz="4000" b="1" dirty="0">
                <a:solidFill>
                  <a:srgbClr val="002060"/>
                </a:solidFill>
                <a:latin typeface="Arial"/>
                <a:ea typeface="Calibri"/>
                <a:cs typeface="B Nazanin" pitchFamily="2" charset="-78"/>
              </a:rPr>
              <a:t>mmHg</a:t>
            </a:r>
            <a:r>
              <a:rPr lang="en-US" sz="4000" b="1" dirty="0">
                <a:solidFill>
                  <a:srgbClr val="FF0000"/>
                </a:solidFill>
                <a:latin typeface="Arial"/>
                <a:ea typeface="Calibri"/>
                <a:cs typeface="B Nazanin" pitchFamily="2" charset="-78"/>
              </a:rPr>
              <a:t> </a:t>
            </a:r>
            <a:r>
              <a:rPr lang="fa-IR" sz="4000" b="1" dirty="0">
                <a:solidFill>
                  <a:srgbClr val="333333"/>
                </a:solidFill>
                <a:latin typeface="Calibri"/>
                <a:ea typeface="Calibri"/>
                <a:cs typeface="B Nazanin" pitchFamily="2" charset="-78"/>
              </a:rPr>
              <a:t>را </a:t>
            </a:r>
            <a:r>
              <a:rPr lang="fa-IR" sz="4000" b="1" dirty="0">
                <a:solidFill>
                  <a:srgbClr val="002060"/>
                </a:solidFill>
                <a:latin typeface="Calibri"/>
                <a:ea typeface="Calibri"/>
                <a:cs typeface="B Nazanin" pitchFamily="2" charset="-78"/>
              </a:rPr>
              <a:t>اسیدوز تنفسی </a:t>
            </a:r>
            <a:r>
              <a:rPr lang="fa-IR" sz="4000" b="1" dirty="0">
                <a:solidFill>
                  <a:srgbClr val="333333"/>
                </a:solidFill>
                <a:latin typeface="Calibri"/>
                <a:ea typeface="Calibri"/>
                <a:cs typeface="B Nazanin" pitchFamily="2" charset="-78"/>
              </a:rPr>
              <a:t>می نامند </a:t>
            </a:r>
            <a:r>
              <a:rPr lang="fa-IR" sz="3200" dirty="0">
                <a:solidFill>
                  <a:srgbClr val="333333"/>
                </a:solidFill>
                <a:latin typeface="Calibri"/>
                <a:ea typeface="Calibri"/>
                <a:cs typeface="B Nazanin" pitchFamily="2" charset="-78"/>
              </a:rPr>
              <a:t>.</a:t>
            </a:r>
            <a:endParaRPr lang="en-US" sz="3200" dirty="0">
              <a:latin typeface="Calibri"/>
              <a:ea typeface="Calibri"/>
              <a:cs typeface="B Nazanin" pitchFamily="2" charset="-78"/>
            </a:endParaRPr>
          </a:p>
        </p:txBody>
      </p:sp>
      <p:sp>
        <p:nvSpPr>
          <p:cNvPr id="3" name="Rectangle 2"/>
          <p:cNvSpPr/>
          <p:nvPr/>
        </p:nvSpPr>
        <p:spPr>
          <a:xfrm>
            <a:off x="6287069" y="1263667"/>
            <a:ext cx="3213331" cy="446276"/>
          </a:xfrm>
          <a:prstGeom prst="rect">
            <a:avLst/>
          </a:prstGeom>
        </p:spPr>
        <p:txBody>
          <a:bodyPr wrap="square">
            <a:spAutoFit/>
          </a:bodyPr>
          <a:lstStyle/>
          <a:p>
            <a:pPr marL="342900" indent="-342900" algn="r" rtl="1">
              <a:lnSpc>
                <a:spcPts val="2400"/>
              </a:lnSpc>
              <a:spcAft>
                <a:spcPts val="750"/>
              </a:spcAft>
              <a:buSzPts val="1000"/>
              <a:tabLst>
                <a:tab pos="457200" algn="l"/>
              </a:tabLst>
            </a:pPr>
            <a:r>
              <a:rPr lang="fa-IR" sz="3200" b="1" dirty="0">
                <a:ln w="18000">
                  <a:solidFill>
                    <a:schemeClr val="accent2">
                      <a:satMod val="140000"/>
                    </a:schemeClr>
                  </a:solidFill>
                  <a:prstDash val="solid"/>
                  <a:miter lim="800000"/>
                </a:ln>
                <a:effectLst>
                  <a:outerShdw blurRad="25500" dist="23000" dir="7020000" algn="tl">
                    <a:srgbClr val="000000">
                      <a:alpha val="50000"/>
                    </a:srgbClr>
                  </a:outerShdw>
                </a:effectLst>
                <a:cs typeface="B Nazanin" pitchFamily="2" charset="-78"/>
              </a:rPr>
              <a:t>مرحله سوم : </a:t>
            </a:r>
            <a:endParaRPr lang="en-US" sz="3200" b="1" dirty="0">
              <a:ln w="18000">
                <a:solidFill>
                  <a:schemeClr val="accent2">
                    <a:satMod val="140000"/>
                  </a:schemeClr>
                </a:solidFill>
                <a:prstDash val="solid"/>
                <a:miter lim="800000"/>
              </a:ln>
              <a:effectLst>
                <a:outerShdw blurRad="25500" dist="23000" dir="7020000" algn="tl">
                  <a:srgbClr val="000000">
                    <a:alpha val="50000"/>
                  </a:srgbClr>
                </a:outerShdw>
              </a:effectLst>
              <a:cs typeface="B Nazanin" pitchFamily="2" charset="-78"/>
            </a:endParaRPr>
          </a:p>
        </p:txBody>
      </p:sp>
    </p:spTree>
    <p:extLst>
      <p:ext uri="{BB962C8B-B14F-4D97-AF65-F5344CB8AC3E}">
        <p14:creationId xmlns:p14="http://schemas.microsoft.com/office/powerpoint/2010/main" val="94337904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69911" y="2192420"/>
            <a:ext cx="7506269" cy="3874907"/>
          </a:xfrm>
          <a:prstGeom prst="rect">
            <a:avLst/>
          </a:prstGeom>
        </p:spPr>
        <p:txBody>
          <a:bodyPr wrap="square">
            <a:spAutoFit/>
          </a:bodyPr>
          <a:lstStyle/>
          <a:p>
            <a:pPr algn="just" rtl="1">
              <a:lnSpc>
                <a:spcPct val="115000"/>
              </a:lnSpc>
              <a:spcAft>
                <a:spcPts val="1000"/>
              </a:spcAft>
            </a:pPr>
            <a:r>
              <a:rPr lang="fa-IR" sz="3200" b="1" dirty="0">
                <a:solidFill>
                  <a:srgbClr val="333333"/>
                </a:solidFill>
                <a:latin typeface="Calibri"/>
                <a:ea typeface="Calibri"/>
                <a:cs typeface="B Nazanin" pitchFamily="2" charset="-78"/>
              </a:rPr>
              <a:t>به میزان </a:t>
            </a:r>
            <a:r>
              <a:rPr lang="en-US" sz="3200" b="1" dirty="0" smtClean="0">
                <a:solidFill>
                  <a:srgbClr val="333333"/>
                </a:solidFill>
                <a:latin typeface="Calibri"/>
                <a:ea typeface="Calibri"/>
                <a:cs typeface="B Nazanin" pitchFamily="2" charset="-78"/>
              </a:rPr>
              <a:t>Hco3</a:t>
            </a:r>
            <a:r>
              <a:rPr lang="fa-IR" sz="3200" b="1" dirty="0" smtClean="0">
                <a:solidFill>
                  <a:srgbClr val="333333"/>
                </a:solidFill>
                <a:latin typeface="Calibri"/>
                <a:ea typeface="Calibri"/>
                <a:cs typeface="B Nazanin" pitchFamily="2" charset="-78"/>
              </a:rPr>
              <a:t> </a:t>
            </a:r>
            <a:r>
              <a:rPr lang="fa-IR" sz="3200" b="1" dirty="0">
                <a:solidFill>
                  <a:srgbClr val="333333"/>
                </a:solidFill>
                <a:latin typeface="Calibri"/>
                <a:ea typeface="Calibri"/>
                <a:cs typeface="B Nazanin" pitchFamily="2" charset="-78"/>
              </a:rPr>
              <a:t>توجه کرده</a:t>
            </a:r>
            <a:endParaRPr lang="en-US" sz="3200" b="1" dirty="0">
              <a:solidFill>
                <a:srgbClr val="333333"/>
              </a:solidFill>
              <a:latin typeface="Calibri"/>
              <a:ea typeface="Calibri"/>
              <a:cs typeface="B Nazanin" pitchFamily="2" charset="-78"/>
            </a:endParaRPr>
          </a:p>
          <a:p>
            <a:pPr algn="just" rtl="1">
              <a:lnSpc>
                <a:spcPct val="115000"/>
              </a:lnSpc>
              <a:spcAft>
                <a:spcPts val="1000"/>
              </a:spcAft>
            </a:pPr>
            <a:r>
              <a:rPr lang="fa-IR" sz="3200" b="1" dirty="0">
                <a:solidFill>
                  <a:srgbClr val="333333"/>
                </a:solidFill>
                <a:latin typeface="Calibri"/>
                <a:ea typeface="Calibri"/>
                <a:cs typeface="B Nazanin" pitchFamily="2" charset="-78"/>
              </a:rPr>
              <a:t>تغییرات </a:t>
            </a:r>
            <a:r>
              <a:rPr lang="en-US" sz="3200" b="1" dirty="0" smtClean="0">
                <a:solidFill>
                  <a:srgbClr val="333333"/>
                </a:solidFill>
                <a:latin typeface="Calibri"/>
                <a:ea typeface="Calibri"/>
                <a:cs typeface="B Nazanin" pitchFamily="2" charset="-78"/>
              </a:rPr>
              <a:t>Hco3</a:t>
            </a:r>
            <a:r>
              <a:rPr lang="fa-IR" sz="3200" b="1" dirty="0" smtClean="0">
                <a:solidFill>
                  <a:srgbClr val="333333"/>
                </a:solidFill>
                <a:latin typeface="Calibri"/>
                <a:ea typeface="Calibri"/>
                <a:cs typeface="B Nazanin" pitchFamily="2" charset="-78"/>
              </a:rPr>
              <a:t> </a:t>
            </a:r>
            <a:r>
              <a:rPr lang="fa-IR" sz="3200" b="1" dirty="0">
                <a:solidFill>
                  <a:srgbClr val="333333"/>
                </a:solidFill>
                <a:latin typeface="Calibri"/>
                <a:ea typeface="Calibri"/>
                <a:cs typeface="B Nazanin" pitchFamily="2" charset="-78"/>
              </a:rPr>
              <a:t>نسبت مستقیم با تغییرات </a:t>
            </a:r>
            <a:r>
              <a:rPr lang="en-US" sz="3200" b="1" dirty="0">
                <a:solidFill>
                  <a:srgbClr val="333333"/>
                </a:solidFill>
                <a:latin typeface="Calibri"/>
                <a:ea typeface="Calibri"/>
                <a:cs typeface="B Nazanin" pitchFamily="2" charset="-78"/>
              </a:rPr>
              <a:t>PH</a:t>
            </a:r>
            <a:r>
              <a:rPr lang="fa-IR" sz="3200" b="1" dirty="0">
                <a:solidFill>
                  <a:srgbClr val="333333"/>
                </a:solidFill>
                <a:latin typeface="Calibri"/>
                <a:ea typeface="Calibri"/>
                <a:cs typeface="B Nazanin" pitchFamily="2" charset="-78"/>
              </a:rPr>
              <a:t> دارد .</a:t>
            </a:r>
          </a:p>
          <a:p>
            <a:pPr algn="just" rtl="1">
              <a:lnSpc>
                <a:spcPct val="115000"/>
              </a:lnSpc>
              <a:spcAft>
                <a:spcPts val="1000"/>
              </a:spcAft>
            </a:pPr>
            <a:r>
              <a:rPr lang="fa-IR" sz="3200" b="1" dirty="0">
                <a:solidFill>
                  <a:srgbClr val="333333"/>
                </a:solidFill>
                <a:latin typeface="Calibri"/>
                <a:ea typeface="Calibri"/>
                <a:cs typeface="B Nazanin" pitchFamily="2" charset="-78"/>
              </a:rPr>
              <a:t> مقدار طبیعی آن </a:t>
            </a:r>
            <a:r>
              <a:rPr lang="fa-IR" sz="3200" b="1" dirty="0" smtClean="0">
                <a:solidFill>
                  <a:srgbClr val="333333"/>
                </a:solidFill>
                <a:latin typeface="Calibri"/>
                <a:ea typeface="Calibri"/>
                <a:cs typeface="B Nazanin" pitchFamily="2" charset="-78"/>
              </a:rPr>
              <a:t>بین   </a:t>
            </a:r>
            <a:r>
              <a:rPr lang="en-US" sz="3200" b="1" dirty="0" smtClean="0">
                <a:solidFill>
                  <a:srgbClr val="333333"/>
                </a:solidFill>
                <a:latin typeface="Calibri"/>
                <a:ea typeface="Calibri"/>
                <a:cs typeface="B Nazanin" pitchFamily="2" charset="-78"/>
              </a:rPr>
              <a:t>L</a:t>
            </a:r>
            <a:r>
              <a:rPr lang="fa-IR" sz="3200" b="1" dirty="0" smtClean="0">
                <a:solidFill>
                  <a:srgbClr val="333333"/>
                </a:solidFill>
                <a:latin typeface="Calibri"/>
                <a:ea typeface="Calibri"/>
                <a:cs typeface="B Nazanin" pitchFamily="2" charset="-78"/>
              </a:rPr>
              <a:t>/ </a:t>
            </a:r>
            <a:r>
              <a:rPr lang="en-US" sz="3200" b="1" dirty="0" err="1" smtClean="0">
                <a:solidFill>
                  <a:srgbClr val="333333"/>
                </a:solidFill>
                <a:latin typeface="Calibri"/>
                <a:ea typeface="Calibri"/>
                <a:cs typeface="B Nazanin" pitchFamily="2" charset="-78"/>
              </a:rPr>
              <a:t>meq</a:t>
            </a:r>
            <a:r>
              <a:rPr lang="fa-IR" sz="3200" b="1" dirty="0" smtClean="0">
                <a:solidFill>
                  <a:srgbClr val="333333"/>
                </a:solidFill>
                <a:latin typeface="Calibri"/>
                <a:ea typeface="Calibri"/>
                <a:cs typeface="B Nazanin" pitchFamily="2" charset="-78"/>
              </a:rPr>
              <a:t>۲۶ </a:t>
            </a:r>
            <a:r>
              <a:rPr lang="fa-IR" sz="3200" b="1" dirty="0">
                <a:solidFill>
                  <a:srgbClr val="333333"/>
                </a:solidFill>
                <a:latin typeface="Calibri"/>
                <a:ea typeface="Calibri"/>
                <a:cs typeface="B Nazanin" pitchFamily="2" charset="-78"/>
              </a:rPr>
              <a:t>– ۲۲ </a:t>
            </a:r>
            <a:r>
              <a:rPr lang="fa-IR" sz="3200" b="1" dirty="0" smtClean="0">
                <a:solidFill>
                  <a:srgbClr val="333333"/>
                </a:solidFill>
                <a:latin typeface="Calibri"/>
                <a:ea typeface="Calibri"/>
                <a:cs typeface="B Nazanin" pitchFamily="2" charset="-78"/>
              </a:rPr>
              <a:t>است </a:t>
            </a:r>
            <a:r>
              <a:rPr lang="fa-IR" sz="3200" b="1" dirty="0">
                <a:solidFill>
                  <a:srgbClr val="333333"/>
                </a:solidFill>
                <a:latin typeface="Calibri"/>
                <a:ea typeface="Calibri"/>
                <a:cs typeface="B Nazanin" pitchFamily="2" charset="-78"/>
              </a:rPr>
              <a:t>. </a:t>
            </a:r>
          </a:p>
          <a:p>
            <a:pPr algn="just" rtl="1">
              <a:lnSpc>
                <a:spcPct val="115000"/>
              </a:lnSpc>
              <a:spcAft>
                <a:spcPts val="1000"/>
              </a:spcAft>
            </a:pPr>
            <a:r>
              <a:rPr lang="fa-IR" sz="3200" b="1" dirty="0">
                <a:solidFill>
                  <a:srgbClr val="333333"/>
                </a:solidFill>
                <a:latin typeface="Calibri"/>
                <a:ea typeface="Calibri"/>
                <a:cs typeface="B Nazanin" pitchFamily="2" charset="-78"/>
              </a:rPr>
              <a:t>مقادیر بیش </a:t>
            </a:r>
            <a:r>
              <a:rPr lang="fa-IR" sz="3200" b="1" dirty="0" smtClean="0">
                <a:solidFill>
                  <a:srgbClr val="333333"/>
                </a:solidFill>
                <a:latin typeface="Calibri"/>
                <a:ea typeface="Calibri"/>
                <a:cs typeface="B Nazanin" pitchFamily="2" charset="-78"/>
              </a:rPr>
              <a:t>از</a:t>
            </a:r>
            <a:r>
              <a:rPr lang="en-US" sz="3200" b="1" dirty="0" smtClean="0">
                <a:solidFill>
                  <a:srgbClr val="333333"/>
                </a:solidFill>
                <a:latin typeface="Calibri"/>
                <a:ea typeface="Calibri"/>
                <a:cs typeface="B Nazanin" pitchFamily="2" charset="-78"/>
              </a:rPr>
              <a:t>L</a:t>
            </a:r>
            <a:r>
              <a:rPr lang="fa-IR" sz="3200" b="1" dirty="0" smtClean="0">
                <a:solidFill>
                  <a:srgbClr val="333333"/>
                </a:solidFill>
                <a:latin typeface="Calibri"/>
                <a:ea typeface="Calibri"/>
                <a:cs typeface="B Nazanin" pitchFamily="2" charset="-78"/>
              </a:rPr>
              <a:t>/ </a:t>
            </a:r>
            <a:r>
              <a:rPr lang="en-US" sz="3200" b="1" dirty="0" err="1" smtClean="0">
                <a:solidFill>
                  <a:srgbClr val="333333"/>
                </a:solidFill>
                <a:latin typeface="Calibri"/>
                <a:ea typeface="Calibri"/>
                <a:cs typeface="B Nazanin" pitchFamily="2" charset="-78"/>
              </a:rPr>
              <a:t>meq</a:t>
            </a:r>
            <a:r>
              <a:rPr lang="fa-IR" sz="3200" b="1" dirty="0" smtClean="0">
                <a:solidFill>
                  <a:srgbClr val="333333"/>
                </a:solidFill>
                <a:latin typeface="Calibri"/>
                <a:ea typeface="Calibri"/>
                <a:cs typeface="B Nazanin" pitchFamily="2" charset="-78"/>
              </a:rPr>
              <a:t>۲۶ نمایانگر آلکالوز </a:t>
            </a:r>
            <a:r>
              <a:rPr lang="fa-IR" sz="3200" b="1" dirty="0">
                <a:solidFill>
                  <a:srgbClr val="333333"/>
                </a:solidFill>
                <a:latin typeface="Calibri"/>
                <a:ea typeface="Calibri"/>
                <a:cs typeface="B Nazanin" pitchFamily="2" charset="-78"/>
              </a:rPr>
              <a:t>متابولیک و مقادیر کمتر از </a:t>
            </a:r>
            <a:r>
              <a:rPr lang="en-US" sz="3200" b="1" dirty="0" err="1" smtClean="0">
                <a:solidFill>
                  <a:srgbClr val="333333"/>
                </a:solidFill>
                <a:latin typeface="Calibri"/>
                <a:ea typeface="Calibri"/>
                <a:cs typeface="B Nazanin" pitchFamily="2" charset="-78"/>
              </a:rPr>
              <a:t>meq</a:t>
            </a:r>
            <a:r>
              <a:rPr lang="en-US" sz="3200" b="1" dirty="0" smtClean="0">
                <a:solidFill>
                  <a:srgbClr val="333333"/>
                </a:solidFill>
                <a:latin typeface="Calibri"/>
                <a:ea typeface="Calibri"/>
                <a:cs typeface="B Nazanin" pitchFamily="2" charset="-78"/>
              </a:rPr>
              <a:t>/L</a:t>
            </a:r>
            <a:r>
              <a:rPr lang="fa-IR" sz="3200" b="1" dirty="0" smtClean="0">
                <a:solidFill>
                  <a:srgbClr val="333333"/>
                </a:solidFill>
                <a:latin typeface="Calibri"/>
                <a:ea typeface="Calibri"/>
                <a:cs typeface="B Nazanin" pitchFamily="2" charset="-78"/>
              </a:rPr>
              <a:t>۲۲ نشان </a:t>
            </a:r>
            <a:r>
              <a:rPr lang="fa-IR" sz="3200" b="1" dirty="0">
                <a:solidFill>
                  <a:srgbClr val="333333"/>
                </a:solidFill>
                <a:latin typeface="Calibri"/>
                <a:ea typeface="Calibri"/>
                <a:cs typeface="B Nazanin" pitchFamily="2" charset="-78"/>
              </a:rPr>
              <a:t>دهنده اسیدوز متابولیک است .</a:t>
            </a:r>
            <a:endParaRPr lang="en-US" sz="3200" b="1" dirty="0">
              <a:solidFill>
                <a:srgbClr val="333333"/>
              </a:solidFill>
              <a:latin typeface="Calibri"/>
              <a:ea typeface="Calibri"/>
              <a:cs typeface="B Nazanin" pitchFamily="2" charset="-78"/>
            </a:endParaRPr>
          </a:p>
        </p:txBody>
      </p:sp>
      <p:sp>
        <p:nvSpPr>
          <p:cNvPr id="3" name="Rectangle 2"/>
          <p:cNvSpPr/>
          <p:nvPr/>
        </p:nvSpPr>
        <p:spPr>
          <a:xfrm>
            <a:off x="6619741" y="1331906"/>
            <a:ext cx="2886202" cy="461665"/>
          </a:xfrm>
          <a:prstGeom prst="rect">
            <a:avLst/>
          </a:prstGeom>
        </p:spPr>
        <p:txBody>
          <a:bodyPr wrap="square">
            <a:spAutoFit/>
          </a:bodyPr>
          <a:lstStyle/>
          <a:p>
            <a:pPr marL="342900" indent="-342900" algn="r" rtl="1">
              <a:lnSpc>
                <a:spcPts val="2400"/>
              </a:lnSpc>
              <a:spcAft>
                <a:spcPts val="750"/>
              </a:spcAft>
              <a:buSzPts val="1000"/>
              <a:tabLst>
                <a:tab pos="457200" algn="l"/>
              </a:tabLst>
            </a:pPr>
            <a:r>
              <a:rPr lang="fa-IR" sz="3600" b="1" dirty="0">
                <a:ln w="18000">
                  <a:solidFill>
                    <a:schemeClr val="accent2">
                      <a:satMod val="140000"/>
                    </a:schemeClr>
                  </a:solidFill>
                  <a:prstDash val="solid"/>
                  <a:miter lim="800000"/>
                </a:ln>
                <a:effectLst>
                  <a:outerShdw blurRad="25500" dist="23000" dir="7020000" algn="tl">
                    <a:srgbClr val="000000">
                      <a:alpha val="50000"/>
                    </a:srgbClr>
                  </a:outerShdw>
                </a:effectLst>
                <a:cs typeface="B Nazanin" pitchFamily="2" charset="-78"/>
              </a:rPr>
              <a:t>مرحله چهارم: </a:t>
            </a:r>
          </a:p>
        </p:txBody>
      </p:sp>
    </p:spTree>
    <p:extLst>
      <p:ext uri="{BB962C8B-B14F-4D97-AF65-F5344CB8AC3E}">
        <p14:creationId xmlns:p14="http://schemas.microsoft.com/office/powerpoint/2010/main" val="19927429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1672" y="2117004"/>
            <a:ext cx="7861111" cy="4312976"/>
          </a:xfrm>
          <a:prstGeom prst="rect">
            <a:avLst/>
          </a:prstGeom>
        </p:spPr>
        <p:txBody>
          <a:bodyPr wrap="square">
            <a:spAutoFit/>
          </a:bodyPr>
          <a:lstStyle/>
          <a:p>
            <a:pPr algn="just" rtl="1">
              <a:lnSpc>
                <a:spcPct val="115000"/>
              </a:lnSpc>
              <a:spcAft>
                <a:spcPts val="1000"/>
              </a:spcAft>
            </a:pPr>
            <a:r>
              <a:rPr lang="fa-IR" sz="3200" b="1" dirty="0">
                <a:solidFill>
                  <a:srgbClr val="333333"/>
                </a:solidFill>
                <a:latin typeface="Calibri"/>
                <a:ea typeface="Calibri"/>
                <a:cs typeface="B Nazanin" pitchFamily="2" charset="-78"/>
              </a:rPr>
              <a:t>به مقدار </a:t>
            </a:r>
            <a:r>
              <a:rPr lang="en-US" sz="3200" b="1" dirty="0">
                <a:solidFill>
                  <a:srgbClr val="333333"/>
                </a:solidFill>
                <a:latin typeface="Calibri"/>
                <a:ea typeface="Calibri"/>
                <a:cs typeface="B Nazanin" pitchFamily="2" charset="-78"/>
              </a:rPr>
              <a:t>BE </a:t>
            </a:r>
            <a:r>
              <a:rPr lang="fa-IR" sz="3200" b="1" dirty="0">
                <a:solidFill>
                  <a:srgbClr val="333333"/>
                </a:solidFill>
                <a:latin typeface="Calibri"/>
                <a:ea typeface="Calibri"/>
                <a:cs typeface="B Nazanin" pitchFamily="2" charset="-78"/>
              </a:rPr>
              <a:t>توجه کنید: آیا مقدار آن در حدود طبیعی است یا خیر ؟</a:t>
            </a:r>
            <a:endParaRPr lang="en-US" sz="3200" b="1" dirty="0">
              <a:solidFill>
                <a:srgbClr val="333333"/>
              </a:solidFill>
              <a:latin typeface="Calibri"/>
              <a:ea typeface="Calibri"/>
              <a:cs typeface="B Nazanin" pitchFamily="2" charset="-78"/>
            </a:endParaRPr>
          </a:p>
          <a:p>
            <a:pPr algn="just" rtl="1">
              <a:lnSpc>
                <a:spcPct val="115000"/>
              </a:lnSpc>
              <a:spcAft>
                <a:spcPts val="1000"/>
              </a:spcAft>
            </a:pPr>
            <a:r>
              <a:rPr lang="fa-IR" sz="3200" b="1" dirty="0">
                <a:solidFill>
                  <a:srgbClr val="333333"/>
                </a:solidFill>
                <a:latin typeface="Calibri"/>
                <a:ea typeface="Calibri"/>
                <a:cs typeface="B Nazanin" pitchFamily="2" charset="-78"/>
              </a:rPr>
              <a:t>این معیار ، در تفسیر علت اسیدوز – آلکالوز با منشا متابولیک ، معتبر تر و دقیق تر از یون بیکربنات است . در صورتی </a:t>
            </a:r>
            <a:r>
              <a:rPr lang="fa-IR" sz="3200" b="1" dirty="0">
                <a:solidFill>
                  <a:srgbClr val="333333"/>
                </a:solidFill>
                <a:ea typeface="Calibri"/>
                <a:cs typeface="B Nazanin" pitchFamily="2" charset="-78"/>
              </a:rPr>
              <a:t>که بیش از ۲+ باشد نمایانگر آلکالوز متابولیک </a:t>
            </a:r>
            <a:endParaRPr lang="fa-IR" sz="3200" b="1" dirty="0">
              <a:solidFill>
                <a:srgbClr val="333333"/>
              </a:solidFill>
              <a:latin typeface="Calibri"/>
              <a:ea typeface="Calibri"/>
              <a:cs typeface="B Nazanin" pitchFamily="2" charset="-78"/>
            </a:endParaRPr>
          </a:p>
          <a:p>
            <a:pPr algn="just" rtl="1">
              <a:lnSpc>
                <a:spcPct val="115000"/>
              </a:lnSpc>
              <a:spcAft>
                <a:spcPts val="1000"/>
              </a:spcAft>
            </a:pPr>
            <a:r>
              <a:rPr lang="fa-IR" sz="3200" b="1" dirty="0" smtClean="0">
                <a:solidFill>
                  <a:srgbClr val="333333"/>
                </a:solidFill>
                <a:latin typeface="Calibri"/>
                <a:ea typeface="Calibri"/>
                <a:cs typeface="B Nazanin" pitchFamily="2" charset="-78"/>
              </a:rPr>
              <a:t>است </a:t>
            </a:r>
            <a:r>
              <a:rPr lang="fa-IR" sz="3200" b="1" dirty="0">
                <a:solidFill>
                  <a:srgbClr val="333333"/>
                </a:solidFill>
                <a:latin typeface="Calibri"/>
                <a:ea typeface="Calibri"/>
                <a:cs typeface="B Nazanin" pitchFamily="2" charset="-78"/>
              </a:rPr>
              <a:t>و اگر </a:t>
            </a:r>
            <a:r>
              <a:rPr lang="fa-IR" sz="3200" b="1" dirty="0">
                <a:solidFill>
                  <a:srgbClr val="333333"/>
                </a:solidFill>
                <a:ea typeface="Calibri"/>
                <a:cs typeface="B Nazanin" pitchFamily="2" charset="-78"/>
              </a:rPr>
              <a:t>کمتر از ۲- باشد نمایانگر اسیدوز متابولیک است </a:t>
            </a:r>
            <a:r>
              <a:rPr lang="fa-IR" sz="3200" b="1" dirty="0" smtClean="0">
                <a:solidFill>
                  <a:srgbClr val="333333"/>
                </a:solidFill>
                <a:ea typeface="Calibri"/>
                <a:cs typeface="B Nazanin" pitchFamily="2" charset="-78"/>
              </a:rPr>
              <a:t>.</a:t>
            </a:r>
            <a:endParaRPr lang="fa-IR" sz="3200" b="1" dirty="0">
              <a:solidFill>
                <a:srgbClr val="333333"/>
              </a:solidFill>
              <a:latin typeface="Calibri"/>
              <a:ea typeface="Calibri"/>
              <a:cs typeface="B Nazanin" pitchFamily="2" charset="-78"/>
            </a:endParaRPr>
          </a:p>
        </p:txBody>
      </p:sp>
      <p:sp>
        <p:nvSpPr>
          <p:cNvPr id="3" name="Rectangle 2"/>
          <p:cNvSpPr/>
          <p:nvPr/>
        </p:nvSpPr>
        <p:spPr>
          <a:xfrm>
            <a:off x="7317458" y="1222724"/>
            <a:ext cx="2130711" cy="446276"/>
          </a:xfrm>
          <a:prstGeom prst="rect">
            <a:avLst/>
          </a:prstGeom>
        </p:spPr>
        <p:txBody>
          <a:bodyPr wrap="none">
            <a:spAutoFit/>
          </a:bodyPr>
          <a:lstStyle/>
          <a:p>
            <a:pPr marL="342900" indent="-342900" algn="r" rtl="1">
              <a:lnSpc>
                <a:spcPts val="2400"/>
              </a:lnSpc>
              <a:spcAft>
                <a:spcPts val="750"/>
              </a:spcAft>
              <a:buSzPts val="1000"/>
              <a:tabLst>
                <a:tab pos="457200" algn="l"/>
              </a:tabLst>
            </a:pPr>
            <a:r>
              <a:rPr lang="fa-IR" sz="3200" b="1" dirty="0">
                <a:ln w="18000">
                  <a:solidFill>
                    <a:schemeClr val="accent2">
                      <a:satMod val="140000"/>
                    </a:schemeClr>
                  </a:solidFill>
                  <a:prstDash val="solid"/>
                  <a:miter lim="800000"/>
                </a:ln>
                <a:effectLst>
                  <a:outerShdw blurRad="25500" dist="23000" dir="7020000" algn="tl">
                    <a:srgbClr val="000000">
                      <a:alpha val="50000"/>
                    </a:srgbClr>
                  </a:outerShdw>
                </a:effectLst>
                <a:cs typeface="B Nazanin" pitchFamily="2" charset="-78"/>
              </a:rPr>
              <a:t>مرحله پنجم : </a:t>
            </a:r>
          </a:p>
        </p:txBody>
      </p:sp>
    </p:spTree>
    <p:extLst>
      <p:ext uri="{BB962C8B-B14F-4D97-AF65-F5344CB8AC3E}">
        <p14:creationId xmlns:p14="http://schemas.microsoft.com/office/powerpoint/2010/main" val="137212095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3341" y="220318"/>
            <a:ext cx="8680359" cy="800219"/>
          </a:xfrm>
          <a:prstGeom prst="rect">
            <a:avLst/>
          </a:prstGeom>
        </p:spPr>
        <p:txBody>
          <a:bodyPr wrap="square">
            <a:spAutoFit/>
          </a:bodyPr>
          <a:lstStyle/>
          <a:p>
            <a:pPr algn="just" rtl="1">
              <a:lnSpc>
                <a:spcPct val="115000"/>
              </a:lnSpc>
              <a:spcAft>
                <a:spcPts val="1000"/>
              </a:spcAft>
            </a:pPr>
            <a:r>
              <a:rPr lang="fa-IR" sz="4000" b="1" dirty="0">
                <a:ln w="18415" cmpd="sng">
                  <a:solidFill>
                    <a:srgbClr val="FFFFFF"/>
                  </a:solidFill>
                  <a:prstDash val="solid"/>
                </a:ln>
                <a:effectLst>
                  <a:outerShdw blurRad="63500" dir="3600000" algn="tl" rotWithShape="0">
                    <a:srgbClr val="000000">
                      <a:alpha val="70000"/>
                    </a:srgbClr>
                  </a:outerShdw>
                </a:effectLst>
                <a:latin typeface="Calibri"/>
                <a:ea typeface="Calibri"/>
                <a:cs typeface="B Baran" panose="00000400000000000000" pitchFamily="2" charset="-78"/>
              </a:rPr>
              <a:t>آیا </a:t>
            </a:r>
            <a:r>
              <a:rPr lang="en-US" sz="4000" b="1" dirty="0">
                <a:ln w="18415" cmpd="sng">
                  <a:solidFill>
                    <a:srgbClr val="FFFFFF"/>
                  </a:solidFill>
                  <a:prstDash val="solid"/>
                </a:ln>
                <a:effectLst>
                  <a:outerShdw blurRad="63500" dir="3600000" algn="tl" rotWithShape="0">
                    <a:srgbClr val="000000">
                      <a:alpha val="70000"/>
                    </a:srgbClr>
                  </a:outerShdw>
                </a:effectLst>
                <a:latin typeface="Arial"/>
                <a:ea typeface="Calibri"/>
                <a:cs typeface="B Baran" panose="00000400000000000000" pitchFamily="2" charset="-78"/>
              </a:rPr>
              <a:t>PH</a:t>
            </a:r>
            <a:r>
              <a:rPr lang="fa-IR" sz="4000" b="1" dirty="0">
                <a:ln w="18415" cmpd="sng">
                  <a:solidFill>
                    <a:srgbClr val="FFFFFF"/>
                  </a:solidFill>
                  <a:prstDash val="solid"/>
                </a:ln>
                <a:effectLst>
                  <a:outerShdw blurRad="63500" dir="3600000" algn="tl" rotWithShape="0">
                    <a:srgbClr val="000000">
                      <a:alpha val="70000"/>
                    </a:srgbClr>
                  </a:outerShdw>
                </a:effectLst>
                <a:latin typeface="Calibri"/>
                <a:ea typeface="Calibri"/>
                <a:cs typeface="B Baran" panose="00000400000000000000" pitchFamily="2" charset="-78"/>
              </a:rPr>
              <a:t> نمایانگر حالت جبران شده است یا بدون جبران ؟</a:t>
            </a:r>
            <a:endParaRPr lang="en-US" sz="4000" b="1" dirty="0">
              <a:ln w="18415" cmpd="sng">
                <a:solidFill>
                  <a:srgbClr val="FFFFFF"/>
                </a:solidFill>
                <a:prstDash val="solid"/>
              </a:ln>
              <a:effectLst>
                <a:outerShdw blurRad="63500" dir="3600000" algn="tl" rotWithShape="0">
                  <a:srgbClr val="000000">
                    <a:alpha val="70000"/>
                  </a:srgbClr>
                </a:outerShdw>
              </a:effectLst>
              <a:latin typeface="Calibri"/>
              <a:ea typeface="Calibri"/>
              <a:cs typeface="B Baran" panose="00000400000000000000" pitchFamily="2" charset="-78"/>
            </a:endParaRPr>
          </a:p>
        </p:txBody>
      </p:sp>
      <p:sp>
        <p:nvSpPr>
          <p:cNvPr id="3" name="Rectangle 2"/>
          <p:cNvSpPr/>
          <p:nvPr/>
        </p:nvSpPr>
        <p:spPr>
          <a:xfrm>
            <a:off x="1524001" y="2246853"/>
            <a:ext cx="8065827" cy="4287328"/>
          </a:xfrm>
          <a:prstGeom prst="rect">
            <a:avLst/>
          </a:prstGeom>
        </p:spPr>
        <p:txBody>
          <a:bodyPr wrap="square">
            <a:spAutoFit/>
          </a:bodyPr>
          <a:lstStyle/>
          <a:p>
            <a:pPr algn="just" rtl="1">
              <a:lnSpc>
                <a:spcPct val="115000"/>
              </a:lnSpc>
              <a:spcAft>
                <a:spcPts val="1000"/>
              </a:spcAft>
            </a:pPr>
            <a:r>
              <a:rPr lang="fa-IR" sz="3200" b="1" dirty="0">
                <a:latin typeface="Calibri"/>
                <a:ea typeface="Calibri"/>
                <a:cs typeface="B Nazanin" pitchFamily="2" charset="-78"/>
              </a:rPr>
              <a:t>در بدن مکانیزم های جبرانی ( بافری – تنفسی – متابولیکی ) در زمان اختلالات اسید و باز فعال شده سعی می کنند </a:t>
            </a:r>
            <a:r>
              <a:rPr lang="en-US" sz="3200" b="1" dirty="0">
                <a:latin typeface="Arial"/>
                <a:ea typeface="Calibri"/>
                <a:cs typeface="B Nazanin" pitchFamily="2" charset="-78"/>
              </a:rPr>
              <a:t>PH</a:t>
            </a:r>
            <a:r>
              <a:rPr lang="fa-IR" sz="3200" b="1" dirty="0">
                <a:latin typeface="Calibri"/>
                <a:ea typeface="Calibri"/>
                <a:cs typeface="B Nazanin" pitchFamily="2" charset="-78"/>
              </a:rPr>
              <a:t> را به حد نرمال باز گردانند . در زمان تفسیر </a:t>
            </a:r>
            <a:r>
              <a:rPr lang="en-US" sz="3200" b="1" dirty="0">
                <a:latin typeface="Arial"/>
                <a:ea typeface="Calibri"/>
                <a:cs typeface="B Nazanin" pitchFamily="2" charset="-78"/>
              </a:rPr>
              <a:t>ABG</a:t>
            </a:r>
            <a:r>
              <a:rPr lang="fa-IR" sz="3200" b="1" dirty="0">
                <a:latin typeface="Calibri"/>
                <a:ea typeface="Calibri"/>
                <a:cs typeface="B Nazanin" pitchFamily="2" charset="-78"/>
              </a:rPr>
              <a:t> ممکن است با یکی از ۳ حالت زیر روبرو شوید :</a:t>
            </a:r>
            <a:endParaRPr lang="en-US" sz="3200" b="1" dirty="0">
              <a:latin typeface="Calibri"/>
              <a:ea typeface="Calibri"/>
              <a:cs typeface="B Nazanin" pitchFamily="2" charset="-78"/>
            </a:endParaRPr>
          </a:p>
          <a:p>
            <a:pPr marR="190500" algn="r" rtl="1">
              <a:lnSpc>
                <a:spcPct val="115000"/>
              </a:lnSpc>
              <a:spcAft>
                <a:spcPts val="375"/>
              </a:spcAft>
              <a:buSzPts val="1000"/>
              <a:tabLst>
                <a:tab pos="457200" algn="l"/>
              </a:tabLst>
            </a:pPr>
            <a:r>
              <a:rPr lang="fa-IR" sz="3200" b="1" dirty="0">
                <a:latin typeface="Calibri"/>
                <a:ea typeface="Times New Roman"/>
                <a:cs typeface="B Nazanin" pitchFamily="2" charset="-78"/>
              </a:rPr>
              <a:t> بدون جبران</a:t>
            </a:r>
            <a:endParaRPr lang="en-US" sz="3200" b="1" dirty="0">
              <a:latin typeface="Calibri"/>
              <a:ea typeface="Calibri"/>
              <a:cs typeface="B Nazanin" pitchFamily="2" charset="-78"/>
            </a:endParaRPr>
          </a:p>
          <a:p>
            <a:pPr marR="190500" algn="r" rtl="1">
              <a:lnSpc>
                <a:spcPct val="115000"/>
              </a:lnSpc>
              <a:spcAft>
                <a:spcPts val="375"/>
              </a:spcAft>
              <a:buSzPts val="1000"/>
              <a:tabLst>
                <a:tab pos="457200" algn="l"/>
              </a:tabLst>
            </a:pPr>
            <a:r>
              <a:rPr lang="fa-IR" sz="3200" b="1" dirty="0">
                <a:latin typeface="Calibri"/>
                <a:ea typeface="Times New Roman"/>
                <a:cs typeface="B Nazanin" pitchFamily="2" charset="-78"/>
              </a:rPr>
              <a:t>جبران </a:t>
            </a:r>
            <a:r>
              <a:rPr lang="fa-IR" sz="3200" b="1" dirty="0" smtClean="0">
                <a:latin typeface="Calibri"/>
                <a:ea typeface="Times New Roman"/>
                <a:cs typeface="B Nazanin" pitchFamily="2" charset="-78"/>
              </a:rPr>
              <a:t>ناقص(نسبتا جبران شده)</a:t>
            </a:r>
            <a:endParaRPr lang="en-US" sz="3200" b="1" dirty="0">
              <a:latin typeface="Calibri"/>
              <a:ea typeface="Calibri"/>
              <a:cs typeface="B Nazanin" pitchFamily="2" charset="-78"/>
            </a:endParaRPr>
          </a:p>
          <a:p>
            <a:pPr marR="190500" algn="r" rtl="1">
              <a:lnSpc>
                <a:spcPct val="115000"/>
              </a:lnSpc>
              <a:spcAft>
                <a:spcPts val="375"/>
              </a:spcAft>
              <a:buSzPts val="1000"/>
              <a:tabLst>
                <a:tab pos="457200" algn="l"/>
              </a:tabLst>
            </a:pPr>
            <a:r>
              <a:rPr lang="fa-IR" sz="3200" b="1" dirty="0">
                <a:latin typeface="Calibri"/>
                <a:ea typeface="Times New Roman"/>
                <a:cs typeface="B Nazanin" pitchFamily="2" charset="-78"/>
              </a:rPr>
              <a:t>جبران کامل</a:t>
            </a:r>
            <a:endParaRPr lang="en-US" sz="3200" b="1" dirty="0">
              <a:latin typeface="Calibri"/>
              <a:ea typeface="Calibri"/>
              <a:cs typeface="B Nazanin" pitchFamily="2" charset="-78"/>
            </a:endParaRPr>
          </a:p>
        </p:txBody>
      </p:sp>
    </p:spTree>
    <p:extLst>
      <p:ext uri="{BB962C8B-B14F-4D97-AF65-F5344CB8AC3E}">
        <p14:creationId xmlns:p14="http://schemas.microsoft.com/office/powerpoint/2010/main" val="315377927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5459" y="1541428"/>
            <a:ext cx="9491730" cy="3490186"/>
          </a:xfrm>
          <a:prstGeom prst="rect">
            <a:avLst/>
          </a:prstGeom>
        </p:spPr>
        <p:txBody>
          <a:bodyPr wrap="square">
            <a:spAutoFit/>
          </a:bodyPr>
          <a:lstStyle/>
          <a:p>
            <a:pPr marL="342900" indent="-342900" algn="just" rtl="1">
              <a:lnSpc>
                <a:spcPct val="115000"/>
              </a:lnSpc>
              <a:buSzPts val="1000"/>
              <a:buFont typeface="Symbol"/>
              <a:buChar char=""/>
              <a:tabLst>
                <a:tab pos="457200" algn="l"/>
              </a:tabLst>
            </a:pPr>
            <a:r>
              <a:rPr lang="fa-IR" sz="3200" b="1" dirty="0">
                <a:latin typeface="Calibri"/>
                <a:ea typeface="Calibri"/>
                <a:cs typeface="B Nazanin" pitchFamily="2" charset="-78"/>
              </a:rPr>
              <a:t>در این حالت </a:t>
            </a:r>
            <a:r>
              <a:rPr lang="en-US" sz="3200" b="1" dirty="0">
                <a:latin typeface="Arial"/>
                <a:ea typeface="Calibri"/>
                <a:cs typeface="B Nazanin" pitchFamily="2" charset="-78"/>
              </a:rPr>
              <a:t>PH</a:t>
            </a:r>
            <a:r>
              <a:rPr lang="fa-IR" sz="3200" b="1" dirty="0">
                <a:latin typeface="Calibri"/>
                <a:ea typeface="Calibri"/>
                <a:cs typeface="B Nazanin" pitchFamily="2" charset="-78"/>
              </a:rPr>
              <a:t> غیر طبیعی بوده </a:t>
            </a:r>
            <a:r>
              <a:rPr lang="en-US" sz="3200" b="1" dirty="0" smtClean="0">
                <a:latin typeface="Arial"/>
                <a:ea typeface="Calibri"/>
                <a:cs typeface="B Nazanin" pitchFamily="2" charset="-78"/>
              </a:rPr>
              <a:t>PaCO2</a:t>
            </a:r>
            <a:r>
              <a:rPr lang="fa-IR" sz="3200" b="1" dirty="0" smtClean="0">
                <a:latin typeface="Calibri"/>
                <a:ea typeface="Calibri"/>
                <a:cs typeface="B Nazanin" pitchFamily="2" charset="-78"/>
              </a:rPr>
              <a:t> یا </a:t>
            </a:r>
            <a:r>
              <a:rPr lang="en-US" sz="3200" b="1" dirty="0" smtClean="0">
                <a:latin typeface="Arial"/>
                <a:ea typeface="Calibri"/>
                <a:cs typeface="B Nazanin" pitchFamily="2" charset="-78"/>
              </a:rPr>
              <a:t>HCO</a:t>
            </a:r>
            <a:r>
              <a:rPr lang="en-US" sz="3200" b="1" dirty="0">
                <a:latin typeface="Calibri"/>
                <a:ea typeface="Calibri"/>
                <a:cs typeface="B Nazanin" pitchFamily="2" charset="-78"/>
              </a:rPr>
              <a:t>3</a:t>
            </a:r>
            <a:r>
              <a:rPr lang="fa-IR" sz="3200" b="1" dirty="0" smtClean="0">
                <a:latin typeface="Calibri"/>
                <a:ea typeface="Calibri"/>
                <a:cs typeface="B Nazanin" pitchFamily="2" charset="-78"/>
              </a:rPr>
              <a:t> (یکی از این دو) نیز </a:t>
            </a:r>
            <a:r>
              <a:rPr lang="fa-IR" sz="3200" b="1" dirty="0">
                <a:latin typeface="Calibri"/>
                <a:ea typeface="Calibri"/>
                <a:cs typeface="B Nazanin" pitchFamily="2" charset="-78"/>
              </a:rPr>
              <a:t>غیر طبیعی هستند . در چنین وضعیتی با توجه به مقدار </a:t>
            </a:r>
            <a:r>
              <a:rPr lang="en-US" sz="3200" b="1" dirty="0">
                <a:latin typeface="Arial"/>
                <a:ea typeface="Calibri"/>
                <a:cs typeface="B Nazanin" pitchFamily="2" charset="-78"/>
              </a:rPr>
              <a:t>PH</a:t>
            </a:r>
            <a:r>
              <a:rPr lang="fa-IR" sz="3200" b="1" dirty="0">
                <a:latin typeface="Calibri"/>
                <a:ea typeface="Calibri"/>
                <a:cs typeface="B Nazanin" pitchFamily="2" charset="-78"/>
              </a:rPr>
              <a:t> ، نوع اختلال </a:t>
            </a:r>
            <a:r>
              <a:rPr lang="fa-IR" sz="3200" b="1" dirty="0" smtClean="0">
                <a:latin typeface="Calibri"/>
                <a:ea typeface="Calibri"/>
                <a:cs typeface="B Nazanin" pitchFamily="2" charset="-78"/>
              </a:rPr>
              <a:t>( </a:t>
            </a:r>
            <a:r>
              <a:rPr lang="fa-IR" sz="3200" b="1" dirty="0">
                <a:latin typeface="Calibri"/>
                <a:ea typeface="Calibri"/>
                <a:cs typeface="B Nazanin" pitchFamily="2" charset="-78"/>
              </a:rPr>
              <a:t>اسیدوز یا آلکالوز ) مشخص می گردد و هر کدام از دو پارامتر دیگر یعنی </a:t>
            </a:r>
            <a:r>
              <a:rPr lang="en-US" sz="3200" b="1" dirty="0" smtClean="0">
                <a:latin typeface="Arial"/>
                <a:ea typeface="Calibri"/>
                <a:cs typeface="B Nazanin" pitchFamily="2" charset="-78"/>
              </a:rPr>
              <a:t>PaCO</a:t>
            </a:r>
            <a:r>
              <a:rPr lang="en-US" sz="3200" b="1" dirty="0">
                <a:latin typeface="Calibri"/>
                <a:ea typeface="Calibri"/>
                <a:cs typeface="B Nazanin" pitchFamily="2" charset="-78"/>
              </a:rPr>
              <a:t>2</a:t>
            </a:r>
            <a:r>
              <a:rPr lang="fa-IR" sz="3200" b="1" dirty="0" smtClean="0">
                <a:latin typeface="Calibri"/>
                <a:ea typeface="Calibri"/>
                <a:cs typeface="B Nazanin" pitchFamily="2" charset="-78"/>
              </a:rPr>
              <a:t> </a:t>
            </a:r>
            <a:r>
              <a:rPr lang="fa-IR" sz="3200" b="1" dirty="0">
                <a:latin typeface="Calibri"/>
                <a:ea typeface="Calibri"/>
                <a:cs typeface="B Nazanin" pitchFamily="2" charset="-78"/>
              </a:rPr>
              <a:t>یا </a:t>
            </a:r>
            <a:r>
              <a:rPr lang="en-US" sz="3200" b="1" dirty="0" smtClean="0">
                <a:latin typeface="Arial"/>
                <a:ea typeface="Calibri"/>
                <a:cs typeface="B Nazanin" pitchFamily="2" charset="-78"/>
              </a:rPr>
              <a:t>HCO3</a:t>
            </a:r>
            <a:r>
              <a:rPr lang="fa-IR" sz="3200" b="1" dirty="0" smtClean="0">
                <a:latin typeface="Calibri"/>
                <a:ea typeface="Calibri"/>
                <a:cs typeface="B Nazanin" pitchFamily="2" charset="-78"/>
              </a:rPr>
              <a:t> </a:t>
            </a:r>
            <a:r>
              <a:rPr lang="fa-IR" sz="3200" b="1" dirty="0">
                <a:latin typeface="Calibri"/>
                <a:ea typeface="Calibri"/>
                <a:cs typeface="B Nazanin" pitchFamily="2" charset="-78"/>
              </a:rPr>
              <a:t>نمایانگر نوع اختلال ( تنفسی یا متابولیکی ) خواهند بود .</a:t>
            </a:r>
            <a:endParaRPr lang="en-US" sz="3200" b="1" dirty="0">
              <a:latin typeface="Calibri"/>
              <a:ea typeface="Calibri"/>
              <a:cs typeface="B Nazanin" pitchFamily="2" charset="-78"/>
            </a:endParaRPr>
          </a:p>
          <a:p>
            <a:pPr marL="342900" indent="-342900" algn="r" rtl="1">
              <a:lnSpc>
                <a:spcPct val="115000"/>
              </a:lnSpc>
              <a:buSzPts val="1000"/>
              <a:buFont typeface="Symbol"/>
              <a:buChar char=""/>
              <a:tabLst>
                <a:tab pos="457200" algn="l"/>
              </a:tabLst>
            </a:pPr>
            <a:endParaRPr lang="en-US" sz="3200" b="1" dirty="0">
              <a:latin typeface="Calibri"/>
              <a:ea typeface="Calibri"/>
              <a:cs typeface="B Nazanin" pitchFamily="2" charset="-78"/>
            </a:endParaRPr>
          </a:p>
        </p:txBody>
      </p:sp>
      <p:sp>
        <p:nvSpPr>
          <p:cNvPr id="3" name="Rectangle 2"/>
          <p:cNvSpPr/>
          <p:nvPr/>
        </p:nvSpPr>
        <p:spPr>
          <a:xfrm>
            <a:off x="5040774" y="1"/>
            <a:ext cx="3720891" cy="1047979"/>
          </a:xfrm>
          <a:prstGeom prst="rect">
            <a:avLst/>
          </a:prstGeom>
        </p:spPr>
        <p:txBody>
          <a:bodyPr wrap="none">
            <a:spAutoFit/>
          </a:bodyPr>
          <a:lstStyle/>
          <a:p>
            <a:pPr marL="342900" indent="-342900" algn="just" rtl="1">
              <a:lnSpc>
                <a:spcPct val="115000"/>
              </a:lnSpc>
              <a:buSzPts val="1000"/>
              <a:tabLst>
                <a:tab pos="457200" algn="l"/>
              </a:tabLst>
            </a:pPr>
            <a:r>
              <a:rPr lang="fa-IR" sz="5400" b="1" dirty="0">
                <a:ln w="18415" cmpd="sng">
                  <a:solidFill>
                    <a:srgbClr val="FFFFFF"/>
                  </a:solidFill>
                  <a:prstDash val="solid"/>
                </a:ln>
                <a:effectLst>
                  <a:outerShdw blurRad="63500" dir="3600000" algn="tl" rotWithShape="0">
                    <a:srgbClr val="000000">
                      <a:alpha val="70000"/>
                    </a:srgbClr>
                  </a:outerShdw>
                </a:effectLst>
                <a:latin typeface="Calibri"/>
                <a:ea typeface="Calibri"/>
                <a:cs typeface="B Baran" panose="00000400000000000000" pitchFamily="2" charset="-78"/>
              </a:rPr>
              <a:t>الف ) بدون جبران</a:t>
            </a:r>
          </a:p>
        </p:txBody>
      </p:sp>
    </p:spTree>
    <p:extLst>
      <p:ext uri="{BB962C8B-B14F-4D97-AF65-F5344CB8AC3E}">
        <p14:creationId xmlns:p14="http://schemas.microsoft.com/office/powerpoint/2010/main" val="31694798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644757"/>
          </a:xfrm>
        </p:spPr>
        <p:txBody>
          <a:bodyPr>
            <a:normAutofit/>
          </a:bodyPr>
          <a:lstStyle/>
          <a:p>
            <a:pPr algn="r" rtl="1"/>
            <a:r>
              <a:rPr lang="fa-IR" b="1" dirty="0"/>
              <a:t>جهت به خاطر سپردن بهترحالت بدون جبران</a:t>
            </a:r>
            <a:r>
              <a:rPr lang="fa-IR" b="1" dirty="0" smtClean="0"/>
              <a:t>:</a:t>
            </a:r>
            <a:r>
              <a:rPr lang="fa-IR" dirty="0" smtClean="0"/>
              <a:t/>
            </a:r>
            <a:br>
              <a:rPr lang="fa-IR" dirty="0" smtClean="0"/>
            </a:br>
            <a:r>
              <a:rPr lang="en-US" dirty="0"/>
              <a:t/>
            </a:r>
            <a:br>
              <a:rPr lang="en-US" dirty="0"/>
            </a:br>
            <a:r>
              <a:rPr lang="en-US" dirty="0"/>
              <a:t>PH </a:t>
            </a:r>
            <a:r>
              <a:rPr lang="fa-IR" dirty="0"/>
              <a:t>غیر نرمال+ </a:t>
            </a:r>
            <a:r>
              <a:rPr lang="en-US" dirty="0"/>
              <a:t>Hco3</a:t>
            </a:r>
            <a:r>
              <a:rPr lang="fa-IR" dirty="0"/>
              <a:t> غیر نرمال و </a:t>
            </a:r>
            <a:r>
              <a:rPr lang="en-US" dirty="0"/>
              <a:t>CO2</a:t>
            </a:r>
            <a:r>
              <a:rPr lang="fa-IR" dirty="0"/>
              <a:t> </a:t>
            </a:r>
            <a:r>
              <a:rPr lang="fa-IR" dirty="0" smtClean="0"/>
              <a:t>نرمال</a:t>
            </a:r>
            <a:br>
              <a:rPr lang="fa-IR" dirty="0" smtClean="0"/>
            </a:br>
            <a:r>
              <a:rPr lang="fa-IR" dirty="0" smtClean="0"/>
              <a:t>یا</a:t>
            </a:r>
            <a:r>
              <a:rPr lang="en-US" dirty="0"/>
              <a:t/>
            </a:r>
            <a:br>
              <a:rPr lang="en-US" dirty="0"/>
            </a:br>
            <a:r>
              <a:rPr lang="en-US" dirty="0"/>
              <a:t>PH</a:t>
            </a:r>
            <a:r>
              <a:rPr lang="fa-IR" dirty="0"/>
              <a:t> غیر نرمال+</a:t>
            </a:r>
            <a:r>
              <a:rPr lang="en-US" dirty="0"/>
              <a:t>  CO2 </a:t>
            </a:r>
            <a:r>
              <a:rPr lang="fa-IR" dirty="0"/>
              <a:t>غیر نرمال و </a:t>
            </a:r>
            <a:r>
              <a:rPr lang="en-US" dirty="0"/>
              <a:t>Hco3</a:t>
            </a:r>
            <a:r>
              <a:rPr lang="fa-IR" dirty="0"/>
              <a:t>نرمال</a:t>
            </a:r>
            <a:r>
              <a:rPr lang="en-US" dirty="0"/>
              <a:t/>
            </a:r>
            <a:br>
              <a:rPr lang="en-US" dirty="0"/>
            </a:br>
            <a:endParaRPr lang="fa-IR" dirty="0"/>
          </a:p>
        </p:txBody>
      </p:sp>
    </p:spTree>
    <p:extLst>
      <p:ext uri="{BB962C8B-B14F-4D97-AF65-F5344CB8AC3E}">
        <p14:creationId xmlns:p14="http://schemas.microsoft.com/office/powerpoint/2010/main" val="31145566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790" y="270457"/>
            <a:ext cx="9981126" cy="6323526"/>
          </a:xfrm>
          <a:prstGeom prst="rect">
            <a:avLst/>
          </a:prstGeom>
        </p:spPr>
      </p:pic>
    </p:spTree>
    <p:extLst>
      <p:ext uri="{BB962C8B-B14F-4D97-AF65-F5344CB8AC3E}">
        <p14:creationId xmlns:p14="http://schemas.microsoft.com/office/powerpoint/2010/main" val="9674072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b="1" dirty="0">
                <a:ea typeface="Times New Roman"/>
                <a:cs typeface="B Nazanin" pitchFamily="2" charset="-78"/>
              </a:rPr>
              <a:t>مثال ۱ :</a:t>
            </a:r>
            <a:endParaRPr lang="fa-IR" dirty="0"/>
          </a:p>
        </p:txBody>
      </p:sp>
      <p:sp>
        <p:nvSpPr>
          <p:cNvPr id="3" name="Content Placeholder 2"/>
          <p:cNvSpPr>
            <a:spLocks noGrp="1"/>
          </p:cNvSpPr>
          <p:nvPr>
            <p:ph idx="1"/>
          </p:nvPr>
        </p:nvSpPr>
        <p:spPr/>
        <p:txBody>
          <a:bodyPr/>
          <a:lstStyle/>
          <a:p>
            <a:pPr marL="0" indent="0" algn="r" rtl="1">
              <a:lnSpc>
                <a:spcPct val="115000"/>
              </a:lnSpc>
              <a:buSzPts val="1000"/>
              <a:buNone/>
              <a:tabLst>
                <a:tab pos="457200" algn="l"/>
              </a:tabLst>
            </a:pPr>
            <a:r>
              <a:rPr lang="fa-IR" b="1" dirty="0" smtClean="0">
                <a:ea typeface="Times New Roman"/>
                <a:cs typeface="B Nazanin" pitchFamily="2" charset="-78"/>
              </a:rPr>
              <a:t>در </a:t>
            </a:r>
            <a:r>
              <a:rPr lang="fa-IR" b="1" dirty="0">
                <a:ea typeface="Times New Roman"/>
                <a:cs typeface="B Nazanin" pitchFamily="2" charset="-78"/>
              </a:rPr>
              <a:t>برگه </a:t>
            </a:r>
            <a:r>
              <a:rPr lang="en-US" b="1" dirty="0">
                <a:latin typeface="Arial"/>
                <a:ea typeface="Times New Roman"/>
                <a:cs typeface="B Nazanin" pitchFamily="2" charset="-78"/>
              </a:rPr>
              <a:t>ABG</a:t>
            </a:r>
            <a:r>
              <a:rPr lang="fa-IR" b="1" dirty="0">
                <a:ea typeface="Times New Roman"/>
                <a:cs typeface="B Nazanin" pitchFamily="2" charset="-78"/>
              </a:rPr>
              <a:t> مقادیر زیر مشاهده می شود : </a:t>
            </a:r>
            <a:r>
              <a:rPr lang="en-US" b="1" dirty="0">
                <a:ea typeface="Times New Roman"/>
                <a:cs typeface="B Nazanin" pitchFamily="2" charset="-78"/>
              </a:rPr>
              <a:t>PH=7/25</a:t>
            </a:r>
            <a:endParaRPr lang="en-US" b="1" dirty="0">
              <a:ea typeface="Calibri"/>
              <a:cs typeface="B Nazanin" pitchFamily="2" charset="-78"/>
            </a:endParaRPr>
          </a:p>
          <a:p>
            <a:pPr marL="0" indent="0" algn="just" rtl="1">
              <a:lnSpc>
                <a:spcPct val="115000"/>
              </a:lnSpc>
              <a:spcAft>
                <a:spcPts val="1000"/>
              </a:spcAft>
              <a:buSzPts val="1000"/>
              <a:buNone/>
              <a:tabLst>
                <a:tab pos="457200" algn="l"/>
              </a:tabLst>
            </a:pPr>
            <a:r>
              <a:rPr lang="en-US" b="1" i="1" dirty="0">
                <a:latin typeface="Arial"/>
                <a:ea typeface="Times New Roman"/>
                <a:cs typeface="B Nazanin" pitchFamily="2" charset="-78"/>
              </a:rPr>
              <a:t>PaO2=60</a:t>
            </a:r>
            <a:r>
              <a:rPr lang="fa-IR" b="1" i="1" dirty="0">
                <a:latin typeface="Arial"/>
                <a:ea typeface="Times New Roman"/>
                <a:cs typeface="B Nazanin" pitchFamily="2" charset="-78"/>
              </a:rPr>
              <a:t> </a:t>
            </a:r>
            <a:r>
              <a:rPr lang="en-US" b="1" i="1" dirty="0">
                <a:latin typeface="Arial"/>
                <a:ea typeface="Times New Roman"/>
                <a:cs typeface="B Nazanin" pitchFamily="2" charset="-78"/>
              </a:rPr>
              <a:t>50   </a:t>
            </a:r>
            <a:r>
              <a:rPr lang="fa-IR" b="1" i="1" dirty="0">
                <a:latin typeface="Arial"/>
                <a:ea typeface="Times New Roman"/>
                <a:cs typeface="B Nazanin" pitchFamily="2" charset="-78"/>
              </a:rPr>
              <a:t>=</a:t>
            </a:r>
            <a:r>
              <a:rPr lang="fa-IR" b="1" i="1" dirty="0">
                <a:latin typeface="Times New Roman"/>
                <a:ea typeface="Times New Roman"/>
                <a:cs typeface="B Nazanin" pitchFamily="2" charset="-78"/>
              </a:rPr>
              <a:t>2</a:t>
            </a:r>
            <a:r>
              <a:rPr lang="en-US" b="1" i="1" dirty="0" err="1">
                <a:latin typeface="Arial"/>
                <a:ea typeface="Times New Roman"/>
                <a:cs typeface="B Nazanin" pitchFamily="2" charset="-78"/>
              </a:rPr>
              <a:t>PaCo</a:t>
            </a:r>
            <a:r>
              <a:rPr lang="fa-IR" b="1" i="1" dirty="0">
                <a:latin typeface="Times New Roman"/>
                <a:ea typeface="Times New Roman"/>
                <a:cs typeface="B Nazanin" pitchFamily="2" charset="-78"/>
              </a:rPr>
              <a:t>  </a:t>
            </a:r>
            <a:r>
              <a:rPr lang="en-US" b="1" dirty="0">
                <a:cs typeface="B Nazanin" pitchFamily="2" charset="-78"/>
              </a:rPr>
              <a:t>Hco3=22 </a:t>
            </a:r>
            <a:endParaRPr lang="fa-IR" b="1" dirty="0">
              <a:cs typeface="B Nazanin" pitchFamily="2" charset="-78"/>
            </a:endParaRPr>
          </a:p>
          <a:p>
            <a:pPr marL="0" indent="0" algn="just" rtl="1">
              <a:lnSpc>
                <a:spcPct val="115000"/>
              </a:lnSpc>
              <a:spcAft>
                <a:spcPts val="1000"/>
              </a:spcAft>
              <a:buSzPts val="1000"/>
              <a:buNone/>
              <a:tabLst>
                <a:tab pos="457200" algn="l"/>
              </a:tabLst>
            </a:pPr>
            <a:r>
              <a:rPr lang="fa-IR" b="1" dirty="0">
                <a:ea typeface="Calibri"/>
                <a:cs typeface="B Nazanin" pitchFamily="2" charset="-78"/>
              </a:rPr>
              <a:t>در </a:t>
            </a:r>
            <a:r>
              <a:rPr lang="fa-IR" b="1" dirty="0" smtClean="0">
                <a:ea typeface="Calibri"/>
                <a:cs typeface="B Nazanin" pitchFamily="2" charset="-78"/>
              </a:rPr>
              <a:t>این </a:t>
            </a:r>
            <a:r>
              <a:rPr lang="fa-IR" b="1" dirty="0">
                <a:ea typeface="Calibri"/>
                <a:cs typeface="B Nazanin" pitchFamily="2" charset="-78"/>
              </a:rPr>
              <a:t>مثال هیپوکسی خفیف و  با توجه به مقدار </a:t>
            </a:r>
            <a:r>
              <a:rPr lang="en-US" b="1" dirty="0">
                <a:latin typeface="Arial"/>
                <a:ea typeface="Calibri"/>
                <a:cs typeface="B Nazanin" pitchFamily="2" charset="-78"/>
              </a:rPr>
              <a:t>PH</a:t>
            </a:r>
            <a:r>
              <a:rPr lang="fa-IR" b="1" dirty="0">
                <a:ea typeface="Calibri"/>
                <a:cs typeface="B Nazanin" pitchFamily="2" charset="-78"/>
              </a:rPr>
              <a:t> ، تشخیص اسیدوز داده می شود ، از آنجایی که مقدار بیکربنات طبیعی بوده و تنها </a:t>
            </a:r>
            <a:r>
              <a:rPr lang="en-US" b="1" dirty="0">
                <a:latin typeface="Arial"/>
                <a:ea typeface="Calibri"/>
                <a:cs typeface="B Nazanin" pitchFamily="2" charset="-78"/>
              </a:rPr>
              <a:t>PaCO2</a:t>
            </a:r>
            <a:r>
              <a:rPr lang="fa-IR" b="1" dirty="0">
                <a:ea typeface="Calibri"/>
                <a:cs typeface="B Nazanin" pitchFamily="2" charset="-78"/>
              </a:rPr>
              <a:t> افزایش نشان می دهد ( اسیدوز تنفسی ) تشخیص عبارت است از : آسیدوز تنفسی جبران نشده</a:t>
            </a:r>
            <a:endParaRPr lang="fa-IR" dirty="0"/>
          </a:p>
        </p:txBody>
      </p:sp>
    </p:spTree>
    <p:extLst>
      <p:ext uri="{BB962C8B-B14F-4D97-AF65-F5344CB8AC3E}">
        <p14:creationId xmlns:p14="http://schemas.microsoft.com/office/powerpoint/2010/main" val="15693163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t>مثال 2 </a:t>
            </a:r>
            <a:r>
              <a:rPr lang="fa-IR" b="1" dirty="0" smtClean="0"/>
              <a:t>:</a:t>
            </a:r>
            <a:r>
              <a:rPr lang="fa-IR" dirty="0" smtClean="0"/>
              <a:t>                                                       </a:t>
            </a:r>
            <a:endParaRPr lang="fa-IR" dirty="0"/>
          </a:p>
        </p:txBody>
      </p:sp>
      <p:sp>
        <p:nvSpPr>
          <p:cNvPr id="3" name="Content Placeholder 2"/>
          <p:cNvSpPr>
            <a:spLocks noGrp="1"/>
          </p:cNvSpPr>
          <p:nvPr>
            <p:ph sz="half" idx="1"/>
          </p:nvPr>
        </p:nvSpPr>
        <p:spPr/>
        <p:txBody>
          <a:bodyPr/>
          <a:lstStyle/>
          <a:p>
            <a:pPr marL="0" indent="0">
              <a:buNone/>
            </a:pPr>
            <a:r>
              <a:rPr lang="en-US" b="1" dirty="0" smtClean="0"/>
              <a:t>PH=7/3</a:t>
            </a:r>
          </a:p>
          <a:p>
            <a:pPr marL="0" indent="0">
              <a:buNone/>
            </a:pPr>
            <a:r>
              <a:rPr lang="en-US" b="1" dirty="0" smtClean="0"/>
              <a:t>Paco2=56</a:t>
            </a:r>
          </a:p>
          <a:p>
            <a:pPr marL="0" indent="0">
              <a:buNone/>
            </a:pPr>
            <a:r>
              <a:rPr lang="en-US" b="1" dirty="0" smtClean="0"/>
              <a:t>Pao2=53</a:t>
            </a:r>
          </a:p>
          <a:p>
            <a:pPr marL="0" indent="0">
              <a:buNone/>
            </a:pPr>
            <a:r>
              <a:rPr lang="en-US" b="1" dirty="0" smtClean="0"/>
              <a:t>Hco3=23</a:t>
            </a:r>
          </a:p>
          <a:p>
            <a:pPr marL="0" indent="0">
              <a:buNone/>
            </a:pPr>
            <a:r>
              <a:rPr lang="en-US" b="1" dirty="0" smtClean="0"/>
              <a:t>BE=2</a:t>
            </a:r>
          </a:p>
          <a:p>
            <a:endParaRPr lang="fa-IR" dirty="0"/>
          </a:p>
        </p:txBody>
      </p:sp>
      <p:sp>
        <p:nvSpPr>
          <p:cNvPr id="4" name="Content Placeholder 3"/>
          <p:cNvSpPr>
            <a:spLocks noGrp="1"/>
          </p:cNvSpPr>
          <p:nvPr>
            <p:ph sz="half" idx="2"/>
          </p:nvPr>
        </p:nvSpPr>
        <p:spPr/>
        <p:txBody>
          <a:bodyPr/>
          <a:lstStyle/>
          <a:p>
            <a:pPr marL="0" indent="0" algn="r">
              <a:buNone/>
            </a:pPr>
            <a:r>
              <a:rPr lang="fa-IR" b="1" dirty="0" smtClean="0"/>
              <a:t>هیپوکسی متوسط</a:t>
            </a:r>
          </a:p>
          <a:p>
            <a:pPr marL="0" indent="0" algn="r">
              <a:buNone/>
            </a:pPr>
            <a:r>
              <a:rPr lang="fa-IR" b="1" dirty="0" smtClean="0"/>
              <a:t>اسیدوز تنفسی با توجه به دی اکسید کربن بالا                                            </a:t>
            </a:r>
          </a:p>
          <a:p>
            <a:pPr marL="0" indent="0" algn="r">
              <a:buNone/>
            </a:pPr>
            <a:r>
              <a:rPr lang="fa-IR" b="1" dirty="0" smtClean="0"/>
              <a:t>بی کربنات نرمال</a:t>
            </a:r>
          </a:p>
          <a:p>
            <a:pPr marL="0" indent="0" algn="r">
              <a:buNone/>
            </a:pPr>
            <a:r>
              <a:rPr lang="fa-IR" b="1" dirty="0" smtClean="0"/>
              <a:t>اسیدوز تنفسی جبران نشده</a:t>
            </a:r>
            <a:endParaRPr lang="fa-IR" b="1" dirty="0"/>
          </a:p>
        </p:txBody>
      </p:sp>
    </p:spTree>
    <p:extLst>
      <p:ext uri="{BB962C8B-B14F-4D97-AF65-F5344CB8AC3E}">
        <p14:creationId xmlns:p14="http://schemas.microsoft.com/office/powerpoint/2010/main" val="92127764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9251" y="1364778"/>
            <a:ext cx="9491729" cy="5432256"/>
          </a:xfrm>
          <a:prstGeom prst="rect">
            <a:avLst/>
          </a:prstGeom>
        </p:spPr>
        <p:txBody>
          <a:bodyPr wrap="square">
            <a:spAutoFit/>
          </a:bodyPr>
          <a:lstStyle/>
          <a:p>
            <a:pPr algn="just" rtl="1">
              <a:lnSpc>
                <a:spcPct val="115000"/>
              </a:lnSpc>
              <a:spcAft>
                <a:spcPts val="1000"/>
              </a:spcAft>
            </a:pPr>
            <a:r>
              <a:rPr lang="fa-IR" sz="2800" b="1" dirty="0">
                <a:latin typeface="Calibri"/>
                <a:ea typeface="Calibri"/>
                <a:cs typeface="B Nazanin" pitchFamily="2" charset="-78"/>
              </a:rPr>
              <a:t>در این حالت </a:t>
            </a:r>
            <a:r>
              <a:rPr lang="en-US" sz="2800" b="1" dirty="0" smtClean="0">
                <a:latin typeface="Arial"/>
                <a:ea typeface="Calibri"/>
                <a:cs typeface="B Nazanin" pitchFamily="2" charset="-78"/>
              </a:rPr>
              <a:t>PH </a:t>
            </a:r>
            <a:r>
              <a:rPr lang="fa-IR" sz="2800" b="1" dirty="0" smtClean="0">
                <a:latin typeface="Calibri"/>
                <a:ea typeface="Calibri"/>
                <a:cs typeface="B Nazanin" pitchFamily="2" charset="-78"/>
              </a:rPr>
              <a:t>، </a:t>
            </a:r>
            <a:r>
              <a:rPr lang="en-US" sz="2800" b="1" dirty="0" smtClean="0">
                <a:latin typeface="Arial"/>
                <a:ea typeface="Calibri"/>
                <a:cs typeface="B Nazanin" pitchFamily="2" charset="-78"/>
              </a:rPr>
              <a:t>Hco3</a:t>
            </a:r>
            <a:r>
              <a:rPr lang="fa-IR" sz="2800" b="1" dirty="0" smtClean="0">
                <a:latin typeface="Calibri"/>
                <a:ea typeface="Calibri"/>
                <a:cs typeface="B Nazanin" pitchFamily="2" charset="-78"/>
              </a:rPr>
              <a:t> </a:t>
            </a:r>
            <a:r>
              <a:rPr lang="fa-IR" sz="2800" b="1" dirty="0">
                <a:latin typeface="Calibri"/>
                <a:ea typeface="Calibri"/>
                <a:cs typeface="B Nazanin" pitchFamily="2" charset="-78"/>
              </a:rPr>
              <a:t>و </a:t>
            </a:r>
            <a:r>
              <a:rPr lang="en-US" sz="2800" b="1" dirty="0" smtClean="0">
                <a:latin typeface="Arial"/>
                <a:ea typeface="Calibri"/>
                <a:cs typeface="B Nazanin" pitchFamily="2" charset="-78"/>
              </a:rPr>
              <a:t>Paco</a:t>
            </a:r>
            <a:r>
              <a:rPr lang="en-US" sz="2800" b="1" dirty="0">
                <a:ea typeface="Calibri"/>
                <a:cs typeface="B Nazanin" pitchFamily="2" charset="-78"/>
              </a:rPr>
              <a:t>2</a:t>
            </a:r>
            <a:r>
              <a:rPr lang="fa-IR" sz="2800" b="1" dirty="0" smtClean="0">
                <a:latin typeface="Calibri"/>
                <a:ea typeface="Calibri"/>
                <a:cs typeface="B Nazanin" pitchFamily="2" charset="-78"/>
              </a:rPr>
              <a:t> </a:t>
            </a:r>
            <a:r>
              <a:rPr lang="fa-IR" sz="2800" b="1" dirty="0">
                <a:latin typeface="Calibri"/>
                <a:ea typeface="Calibri"/>
                <a:cs typeface="B Nazanin" pitchFamily="2" charset="-78"/>
              </a:rPr>
              <a:t>هر سه غیر طبیعی هستند . این حالت نمایانگر این است که مکانیزمهای جبرانی فعال شده ولی هنوز موفق به اصلاح کامل </a:t>
            </a:r>
            <a:r>
              <a:rPr lang="en-US" sz="2800" b="1" dirty="0">
                <a:latin typeface="Arial"/>
                <a:ea typeface="Calibri"/>
                <a:cs typeface="B Nazanin" pitchFamily="2" charset="-78"/>
              </a:rPr>
              <a:t>PH</a:t>
            </a:r>
            <a:r>
              <a:rPr lang="fa-IR" sz="2800" b="1" dirty="0">
                <a:latin typeface="Calibri"/>
                <a:ea typeface="Calibri"/>
                <a:cs typeface="B Nazanin" pitchFamily="2" charset="-78"/>
              </a:rPr>
              <a:t> نشده اند . برای تشخیص علت اولیه ( اختلال اولیه ) و </a:t>
            </a:r>
            <a:r>
              <a:rPr lang="fa-IR" sz="2800" b="1" dirty="0" smtClean="0">
                <a:latin typeface="Calibri"/>
                <a:ea typeface="Calibri"/>
                <a:cs typeface="B Nazanin" pitchFamily="2" charset="-78"/>
              </a:rPr>
              <a:t>مکانیزم </a:t>
            </a:r>
            <a:r>
              <a:rPr lang="fa-IR" sz="2800" b="1" dirty="0">
                <a:latin typeface="Calibri"/>
                <a:ea typeface="Calibri"/>
                <a:cs typeface="B Nazanin" pitchFamily="2" charset="-78"/>
              </a:rPr>
              <a:t>جبرانی ، ابتدا با نگاه کردن به مقادیر </a:t>
            </a:r>
            <a:r>
              <a:rPr lang="en-US" sz="2800" b="1" dirty="0" smtClean="0">
                <a:latin typeface="Arial"/>
                <a:ea typeface="Calibri"/>
                <a:cs typeface="B Nazanin" pitchFamily="2" charset="-78"/>
              </a:rPr>
              <a:t>Hc03</a:t>
            </a:r>
            <a:r>
              <a:rPr lang="fa-IR" sz="2800" b="1" dirty="0" smtClean="0">
                <a:latin typeface="Calibri"/>
                <a:ea typeface="Calibri"/>
                <a:cs typeface="B Nazanin" pitchFamily="2" charset="-78"/>
              </a:rPr>
              <a:t> </a:t>
            </a:r>
            <a:r>
              <a:rPr lang="fa-IR" sz="2800" b="1" dirty="0">
                <a:latin typeface="Calibri"/>
                <a:ea typeface="Calibri"/>
                <a:cs typeface="B Nazanin" pitchFamily="2" charset="-78"/>
              </a:rPr>
              <a:t>، </a:t>
            </a:r>
            <a:r>
              <a:rPr lang="en-US" sz="2800" b="1" dirty="0" smtClean="0">
                <a:latin typeface="Arial"/>
                <a:ea typeface="Calibri"/>
                <a:cs typeface="B Nazanin" pitchFamily="2" charset="-78"/>
              </a:rPr>
              <a:t>Pac02</a:t>
            </a:r>
            <a:r>
              <a:rPr lang="fa-IR" sz="2800" b="1" dirty="0" smtClean="0">
                <a:latin typeface="Calibri"/>
                <a:ea typeface="Calibri"/>
                <a:cs typeface="B Nazanin" pitchFamily="2" charset="-78"/>
              </a:rPr>
              <a:t> </a:t>
            </a:r>
            <a:r>
              <a:rPr lang="fa-IR" sz="2800" b="1" dirty="0">
                <a:latin typeface="Calibri"/>
                <a:ea typeface="Calibri"/>
                <a:cs typeface="B Nazanin" pitchFamily="2" charset="-78"/>
              </a:rPr>
              <a:t>نوع اختلال را مشخص کرده ، سپس به مقدار </a:t>
            </a:r>
            <a:r>
              <a:rPr lang="en-US" sz="2800" b="1" dirty="0">
                <a:latin typeface="Arial"/>
                <a:ea typeface="Calibri"/>
                <a:cs typeface="B Nazanin" pitchFamily="2" charset="-78"/>
              </a:rPr>
              <a:t>PH</a:t>
            </a:r>
            <a:r>
              <a:rPr lang="fa-IR" sz="2800" b="1" dirty="0">
                <a:latin typeface="Calibri"/>
                <a:ea typeface="Calibri"/>
                <a:cs typeface="B Nazanin" pitchFamily="2" charset="-78"/>
              </a:rPr>
              <a:t> نگاه می کنیم . </a:t>
            </a:r>
            <a:endParaRPr lang="fa-IR" sz="2800" b="1" dirty="0" smtClean="0">
              <a:latin typeface="Calibri"/>
              <a:ea typeface="Calibri"/>
              <a:cs typeface="B Nazanin" pitchFamily="2" charset="-78"/>
            </a:endParaRPr>
          </a:p>
          <a:p>
            <a:pPr algn="just" rtl="1">
              <a:lnSpc>
                <a:spcPct val="115000"/>
              </a:lnSpc>
              <a:spcAft>
                <a:spcPts val="1000"/>
              </a:spcAft>
            </a:pPr>
            <a:r>
              <a:rPr lang="fa-IR" sz="2800" b="1" dirty="0" smtClean="0">
                <a:latin typeface="Calibri"/>
                <a:ea typeface="Times New Roman"/>
                <a:cs typeface="B Nazanin" pitchFamily="2" charset="-78"/>
              </a:rPr>
              <a:t>اگر تغییرات</a:t>
            </a:r>
            <a:r>
              <a:rPr lang="en-US" sz="2800" b="1" dirty="0" smtClean="0">
                <a:latin typeface="Calibri"/>
                <a:ea typeface="Times New Roman"/>
                <a:cs typeface="B Nazanin" pitchFamily="2" charset="-78"/>
              </a:rPr>
              <a:t>2</a:t>
            </a:r>
            <a:r>
              <a:rPr lang="fa-IR" sz="2800" b="1" dirty="0" smtClean="0">
                <a:latin typeface="Calibri"/>
                <a:ea typeface="Times New Roman"/>
                <a:cs typeface="B Nazanin" pitchFamily="2" charset="-78"/>
              </a:rPr>
              <a:t> </a:t>
            </a:r>
            <a:r>
              <a:rPr lang="en-US" sz="2800" b="1" dirty="0" err="1" smtClean="0">
                <a:latin typeface="Arial"/>
                <a:ea typeface="Times New Roman"/>
                <a:cs typeface="B Nazanin" pitchFamily="2" charset="-78"/>
              </a:rPr>
              <a:t>PaCO</a:t>
            </a:r>
            <a:r>
              <a:rPr lang="fa-IR" sz="2800" b="1" dirty="0" smtClean="0">
                <a:latin typeface="Calibri"/>
                <a:ea typeface="Times New Roman"/>
                <a:cs typeface="B Nazanin" pitchFamily="2" charset="-78"/>
              </a:rPr>
              <a:t> و </a:t>
            </a:r>
            <a:r>
              <a:rPr lang="en-US" sz="2800" b="1" dirty="0" smtClean="0">
                <a:latin typeface="Calibri"/>
                <a:ea typeface="Times New Roman"/>
                <a:cs typeface="B Nazanin" pitchFamily="2" charset="-78"/>
              </a:rPr>
              <a:t>Hco3</a:t>
            </a:r>
            <a:r>
              <a:rPr lang="fa-IR" sz="2800" b="1" dirty="0" smtClean="0">
                <a:latin typeface="Calibri"/>
                <a:ea typeface="Times New Roman"/>
                <a:cs typeface="B Nazanin" pitchFamily="2" charset="-78"/>
              </a:rPr>
              <a:t>هم جهت باشند ، بدن در حالت جبران عدم تعادل است . </a:t>
            </a:r>
            <a:endParaRPr lang="en-US" sz="2800" b="1" dirty="0" smtClean="0">
              <a:latin typeface="Calibri"/>
              <a:ea typeface="Calibri"/>
              <a:cs typeface="B Nazanin" pitchFamily="2" charset="-78"/>
            </a:endParaRPr>
          </a:p>
          <a:p>
            <a:pPr algn="r" rtl="1">
              <a:lnSpc>
                <a:spcPct val="115000"/>
              </a:lnSpc>
              <a:spcAft>
                <a:spcPts val="1000"/>
              </a:spcAft>
            </a:pPr>
            <a:r>
              <a:rPr lang="fa-IR" sz="2800" b="1" dirty="0" smtClean="0">
                <a:latin typeface="Calibri"/>
                <a:ea typeface="Times New Roman"/>
                <a:cs typeface="B Nazanin" pitchFamily="2" charset="-78"/>
              </a:rPr>
              <a:t>مثال </a:t>
            </a:r>
            <a:r>
              <a:rPr lang="fa-IR" sz="2800" b="1" dirty="0">
                <a:latin typeface="Calibri"/>
                <a:ea typeface="Times New Roman"/>
                <a:cs typeface="B Nazanin" pitchFamily="2" charset="-78"/>
              </a:rPr>
              <a:t>: </a:t>
            </a:r>
            <a:endParaRPr lang="en-US" sz="2800" b="1" dirty="0">
              <a:latin typeface="Calibri"/>
              <a:ea typeface="Calibri"/>
              <a:cs typeface="B Nazanin" pitchFamily="2" charset="-78"/>
            </a:endParaRPr>
          </a:p>
          <a:p>
            <a:pPr algn="just" rtl="1">
              <a:lnSpc>
                <a:spcPct val="115000"/>
              </a:lnSpc>
              <a:spcAft>
                <a:spcPts val="1000"/>
              </a:spcAft>
            </a:pPr>
            <a:r>
              <a:rPr lang="en-US" sz="2800" b="1" i="1" dirty="0">
                <a:latin typeface="Arial"/>
                <a:ea typeface="Times New Roman"/>
                <a:cs typeface="B Nazanin" pitchFamily="2" charset="-78"/>
              </a:rPr>
              <a:t>PH = </a:t>
            </a:r>
            <a:r>
              <a:rPr lang="fa-IR" sz="2800" b="1" i="1" dirty="0">
                <a:latin typeface="Times New Roman"/>
                <a:ea typeface="Times New Roman"/>
                <a:cs typeface="B Nazanin" pitchFamily="2" charset="-78"/>
              </a:rPr>
              <a:t>7.30 ↓</a:t>
            </a:r>
            <a:r>
              <a:rPr lang="en-US" sz="2800" b="1" dirty="0">
                <a:cs typeface="B Nazanin" pitchFamily="2" charset="-78"/>
              </a:rPr>
              <a:t> </a:t>
            </a:r>
            <a:r>
              <a:rPr lang="en-US" sz="2800" b="1" i="1" dirty="0" err="1">
                <a:latin typeface="Arial"/>
                <a:ea typeface="Times New Roman"/>
                <a:cs typeface="B Nazanin" pitchFamily="2" charset="-78"/>
              </a:rPr>
              <a:t>PaCo</a:t>
            </a:r>
            <a:r>
              <a:rPr lang="fa-IR" sz="2800" b="1" i="1" dirty="0">
                <a:latin typeface="Times New Roman"/>
                <a:ea typeface="Times New Roman"/>
                <a:cs typeface="B Nazanin" pitchFamily="2" charset="-78"/>
              </a:rPr>
              <a:t>2 </a:t>
            </a:r>
            <a:r>
              <a:rPr lang="en-US" sz="2800" b="1" i="1" dirty="0">
                <a:latin typeface="Arial"/>
                <a:ea typeface="Times New Roman"/>
                <a:cs typeface="B Nazanin" pitchFamily="2" charset="-78"/>
              </a:rPr>
              <a:t>= </a:t>
            </a:r>
            <a:r>
              <a:rPr lang="fa-IR" sz="2800" b="1" i="1" dirty="0">
                <a:latin typeface="Times New Roman"/>
                <a:ea typeface="Times New Roman"/>
                <a:cs typeface="B Nazanin" pitchFamily="2" charset="-78"/>
              </a:rPr>
              <a:t>25 </a:t>
            </a:r>
            <a:r>
              <a:rPr lang="en-US" sz="2800" b="1" i="1" dirty="0">
                <a:latin typeface="Arial"/>
                <a:ea typeface="Times New Roman"/>
                <a:cs typeface="B Nazanin" pitchFamily="2" charset="-78"/>
              </a:rPr>
              <a:t>mmHg</a:t>
            </a:r>
            <a:r>
              <a:rPr lang="fa-IR" sz="2800" b="1" i="1" dirty="0">
                <a:latin typeface="Times New Roman"/>
                <a:ea typeface="Times New Roman"/>
                <a:cs typeface="B Nazanin" pitchFamily="2" charset="-78"/>
              </a:rPr>
              <a:t> ↓</a:t>
            </a:r>
            <a:r>
              <a:rPr lang="en-US" sz="2800" b="1" dirty="0">
                <a:cs typeface="B Nazanin" pitchFamily="2" charset="-78"/>
              </a:rPr>
              <a:t> </a:t>
            </a:r>
            <a:r>
              <a:rPr lang="en-US" sz="2800" b="1" i="1" dirty="0">
                <a:latin typeface="Arial"/>
                <a:ea typeface="Times New Roman"/>
                <a:cs typeface="B Nazanin" pitchFamily="2" charset="-78"/>
              </a:rPr>
              <a:t>HCO</a:t>
            </a:r>
            <a:r>
              <a:rPr lang="fa-IR" sz="2800" b="1" i="1" dirty="0">
                <a:latin typeface="Times New Roman"/>
                <a:ea typeface="Times New Roman"/>
                <a:cs typeface="B Nazanin" pitchFamily="2" charset="-78"/>
              </a:rPr>
              <a:t>3 </a:t>
            </a:r>
            <a:r>
              <a:rPr lang="en-US" sz="2800" b="1" i="1" dirty="0">
                <a:latin typeface="Arial"/>
                <a:ea typeface="Times New Roman"/>
                <a:cs typeface="B Nazanin" pitchFamily="2" charset="-78"/>
              </a:rPr>
              <a:t>– = </a:t>
            </a:r>
            <a:r>
              <a:rPr lang="fa-IR" sz="2800" b="1" i="1" dirty="0">
                <a:latin typeface="Times New Roman"/>
                <a:ea typeface="Times New Roman"/>
                <a:cs typeface="B Nazanin" pitchFamily="2" charset="-78"/>
              </a:rPr>
              <a:t>12 </a:t>
            </a:r>
            <a:r>
              <a:rPr lang="en-US" sz="2800" b="1" i="1" dirty="0" err="1">
                <a:latin typeface="Arial"/>
                <a:ea typeface="Times New Roman"/>
                <a:cs typeface="B Nazanin" pitchFamily="2" charset="-78"/>
              </a:rPr>
              <a:t>mEq</a:t>
            </a:r>
            <a:r>
              <a:rPr lang="en-US" sz="2800" b="1" i="1" dirty="0">
                <a:latin typeface="Arial"/>
                <a:ea typeface="Times New Roman"/>
                <a:cs typeface="B Nazanin" pitchFamily="2" charset="-78"/>
              </a:rPr>
              <a:t>/L</a:t>
            </a:r>
            <a:r>
              <a:rPr lang="fa-IR" sz="2800" b="1" i="1" dirty="0">
                <a:latin typeface="Times New Roman"/>
                <a:ea typeface="Times New Roman"/>
                <a:cs typeface="B Nazanin" pitchFamily="2" charset="-78"/>
              </a:rPr>
              <a:t> ↓</a:t>
            </a:r>
            <a:r>
              <a:rPr lang="en-US" sz="2800" b="1" dirty="0">
                <a:cs typeface="B Nazanin" pitchFamily="2" charset="-78"/>
              </a:rPr>
              <a:t> </a:t>
            </a:r>
            <a:r>
              <a:rPr lang="fa-IR" sz="2800" b="1" dirty="0">
                <a:latin typeface="Calibri"/>
                <a:ea typeface="Calibri"/>
                <a:cs typeface="B Nazanin" pitchFamily="2" charset="-78"/>
              </a:rPr>
              <a:t>تشخیص : اسیدوز متابولیک با جبران ناقص تنفسی</a:t>
            </a:r>
            <a:endParaRPr lang="en-US" sz="2800" b="1" dirty="0">
              <a:latin typeface="Calibri"/>
              <a:ea typeface="Calibri"/>
              <a:cs typeface="B Nazanin" pitchFamily="2" charset="-78"/>
            </a:endParaRPr>
          </a:p>
        </p:txBody>
      </p:sp>
      <p:sp>
        <p:nvSpPr>
          <p:cNvPr id="3" name="Rectangle 2"/>
          <p:cNvSpPr/>
          <p:nvPr/>
        </p:nvSpPr>
        <p:spPr>
          <a:xfrm>
            <a:off x="4889670" y="1"/>
            <a:ext cx="3504486" cy="1047979"/>
          </a:xfrm>
          <a:prstGeom prst="rect">
            <a:avLst/>
          </a:prstGeom>
        </p:spPr>
        <p:txBody>
          <a:bodyPr wrap="none">
            <a:spAutoFit/>
          </a:bodyPr>
          <a:lstStyle/>
          <a:p>
            <a:pPr algn="just" rtl="1">
              <a:lnSpc>
                <a:spcPct val="115000"/>
              </a:lnSpc>
              <a:spcAft>
                <a:spcPts val="1000"/>
              </a:spcAft>
            </a:pPr>
            <a:r>
              <a:rPr lang="fa-IR" sz="5400" b="1" dirty="0">
                <a:ln w="18415" cmpd="sng">
                  <a:solidFill>
                    <a:srgbClr val="FFFFFF"/>
                  </a:solidFill>
                  <a:prstDash val="solid"/>
                </a:ln>
                <a:effectLst>
                  <a:outerShdw blurRad="63500" dir="3600000" algn="tl" rotWithShape="0">
                    <a:srgbClr val="000000">
                      <a:alpha val="70000"/>
                    </a:srgbClr>
                  </a:outerShdw>
                </a:effectLst>
                <a:latin typeface="Calibri"/>
                <a:ea typeface="Calibri"/>
                <a:cs typeface="B Baran" panose="00000400000000000000" pitchFamily="2" charset="-78"/>
              </a:rPr>
              <a:t>ب ) جبران ناقص</a:t>
            </a:r>
            <a:endParaRPr lang="en-US" sz="5400" b="1" dirty="0">
              <a:ln w="18415" cmpd="sng">
                <a:solidFill>
                  <a:srgbClr val="FFFFFF"/>
                </a:solidFill>
                <a:prstDash val="solid"/>
              </a:ln>
              <a:effectLst>
                <a:outerShdw blurRad="63500" dir="3600000" algn="tl" rotWithShape="0">
                  <a:srgbClr val="000000">
                    <a:alpha val="70000"/>
                  </a:srgbClr>
                </a:outerShdw>
              </a:effectLst>
              <a:latin typeface="Calibri"/>
              <a:ea typeface="Calibri"/>
              <a:cs typeface="B Baran" panose="00000400000000000000" pitchFamily="2" charset="-78"/>
            </a:endParaRPr>
          </a:p>
        </p:txBody>
      </p:sp>
    </p:spTree>
    <p:extLst>
      <p:ext uri="{BB962C8B-B14F-4D97-AF65-F5344CB8AC3E}">
        <p14:creationId xmlns:p14="http://schemas.microsoft.com/office/powerpoint/2010/main" val="37722946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1076" y="515155"/>
            <a:ext cx="8512935" cy="5885645"/>
          </a:xfrm>
          <a:prstGeom prst="rect">
            <a:avLst/>
          </a:prstGeom>
        </p:spPr>
      </p:pic>
    </p:spTree>
    <p:extLst>
      <p:ext uri="{BB962C8B-B14F-4D97-AF65-F5344CB8AC3E}">
        <p14:creationId xmlns:p14="http://schemas.microsoft.com/office/powerpoint/2010/main" val="221330569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3910661"/>
          </a:xfrm>
        </p:spPr>
        <p:txBody>
          <a:bodyPr>
            <a:normAutofit/>
          </a:bodyPr>
          <a:lstStyle/>
          <a:p>
            <a:pPr algn="r" rtl="1"/>
            <a:r>
              <a:rPr lang="fa-IR" b="1" dirty="0"/>
              <a:t>جهت به خاطر سپردن بهترحالت  جبران ناقص</a:t>
            </a:r>
            <a:r>
              <a:rPr lang="fa-IR" b="1" dirty="0" smtClean="0"/>
              <a:t>:</a:t>
            </a:r>
            <a:r>
              <a:rPr lang="en-US" b="1" dirty="0" smtClean="0"/>
              <a:t/>
            </a:r>
            <a:br>
              <a:rPr lang="en-US" b="1" dirty="0" smtClean="0"/>
            </a:br>
            <a:r>
              <a:rPr lang="en-US" dirty="0"/>
              <a:t/>
            </a:r>
            <a:br>
              <a:rPr lang="en-US" dirty="0"/>
            </a:br>
            <a:r>
              <a:rPr lang="en-US" dirty="0"/>
              <a:t>PH </a:t>
            </a:r>
            <a:r>
              <a:rPr lang="fa-IR" dirty="0"/>
              <a:t>غیر نرمال+ </a:t>
            </a:r>
            <a:r>
              <a:rPr lang="en-US" dirty="0"/>
              <a:t>Hco3</a:t>
            </a:r>
            <a:r>
              <a:rPr lang="fa-IR" dirty="0"/>
              <a:t> غیر نرمال </a:t>
            </a:r>
            <a:r>
              <a:rPr lang="fa-IR" dirty="0" smtClean="0"/>
              <a:t>+ </a:t>
            </a:r>
            <a:r>
              <a:rPr lang="en-US" dirty="0"/>
              <a:t>CO2 </a:t>
            </a:r>
            <a:r>
              <a:rPr lang="fa-IR" dirty="0" smtClean="0"/>
              <a:t>غیرنرمال</a:t>
            </a:r>
            <a:r>
              <a:rPr lang="en-US" dirty="0" smtClean="0"/>
              <a:t/>
            </a:r>
            <a:br>
              <a:rPr lang="en-US" dirty="0" smtClean="0"/>
            </a:br>
            <a:r>
              <a:rPr lang="en-US" dirty="0"/>
              <a:t/>
            </a:r>
            <a:br>
              <a:rPr lang="en-US" dirty="0"/>
            </a:br>
            <a:r>
              <a:rPr lang="fa-IR" dirty="0" smtClean="0"/>
              <a:t>یعنی هر سه غیر نرمال</a:t>
            </a:r>
            <a:endParaRPr lang="fa-IR" dirty="0"/>
          </a:p>
        </p:txBody>
      </p:sp>
    </p:spTree>
    <p:extLst>
      <p:ext uri="{BB962C8B-B14F-4D97-AF65-F5344CB8AC3E}">
        <p14:creationId xmlns:p14="http://schemas.microsoft.com/office/powerpoint/2010/main" val="7796225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6068" y="334851"/>
            <a:ext cx="8783391" cy="6065949"/>
          </a:xfrm>
          <a:prstGeom prst="rect">
            <a:avLst/>
          </a:prstGeom>
        </p:spPr>
      </p:pic>
    </p:spTree>
    <p:extLst>
      <p:ext uri="{BB962C8B-B14F-4D97-AF65-F5344CB8AC3E}">
        <p14:creationId xmlns:p14="http://schemas.microsoft.com/office/powerpoint/2010/main" val="42570208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t>مثال</a:t>
            </a:r>
            <a:r>
              <a:rPr lang="fa-IR" b="1" dirty="0" smtClean="0"/>
              <a:t>:</a:t>
            </a:r>
            <a:endParaRPr lang="fa-IR" b="1" dirty="0"/>
          </a:p>
        </p:txBody>
      </p:sp>
      <p:sp>
        <p:nvSpPr>
          <p:cNvPr id="3" name="Content Placeholder 2"/>
          <p:cNvSpPr>
            <a:spLocks noGrp="1"/>
          </p:cNvSpPr>
          <p:nvPr>
            <p:ph idx="1"/>
          </p:nvPr>
        </p:nvSpPr>
        <p:spPr/>
        <p:txBody>
          <a:bodyPr/>
          <a:lstStyle/>
          <a:p>
            <a:r>
              <a:rPr lang="en-US" sz="3200" b="1" dirty="0" smtClean="0"/>
              <a:t>PH=7.26   Pco2=72.2    Hco3=31.6  Po2=94   BE=4</a:t>
            </a:r>
          </a:p>
          <a:p>
            <a:r>
              <a:rPr lang="fa-IR" sz="3200" b="1" dirty="0" smtClean="0"/>
              <a:t>اکسیژن  نرمال        اسیدوز تنفسی در حال جبران(نسبتا جبران شده)</a:t>
            </a:r>
          </a:p>
          <a:p>
            <a:endParaRPr lang="en-US" sz="3200" b="1" dirty="0" smtClean="0"/>
          </a:p>
          <a:p>
            <a:endParaRPr lang="en-US" sz="3200" b="1" dirty="0"/>
          </a:p>
          <a:p>
            <a:r>
              <a:rPr lang="en-US" sz="3200" b="1" dirty="0" smtClean="0"/>
              <a:t>PH=7.18   Pco2=18      Hco3=7.9    Po2=22      BE=-20</a:t>
            </a:r>
          </a:p>
          <a:p>
            <a:r>
              <a:rPr lang="fa-IR" sz="3200" b="1" dirty="0" smtClean="0"/>
              <a:t>هیپوکسی شدید     اسیدوز متابولیک در حال جبران(نسبتا جبران شده)</a:t>
            </a:r>
            <a:endParaRPr lang="fa-IR" sz="3200" b="1" dirty="0"/>
          </a:p>
          <a:p>
            <a:endParaRPr lang="fa-IR" sz="3200" b="1" dirty="0" smtClean="0"/>
          </a:p>
          <a:p>
            <a:pPr marL="0" indent="0">
              <a:buNone/>
            </a:pPr>
            <a:endParaRPr lang="fa-IR" dirty="0"/>
          </a:p>
        </p:txBody>
      </p:sp>
    </p:spTree>
    <p:extLst>
      <p:ext uri="{BB962C8B-B14F-4D97-AF65-F5344CB8AC3E}">
        <p14:creationId xmlns:p14="http://schemas.microsoft.com/office/powerpoint/2010/main" val="27191153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39403" y="1583144"/>
            <a:ext cx="9852337" cy="2485809"/>
          </a:xfrm>
          <a:prstGeom prst="rect">
            <a:avLst/>
          </a:prstGeom>
        </p:spPr>
        <p:txBody>
          <a:bodyPr wrap="square">
            <a:spAutoFit/>
          </a:bodyPr>
          <a:lstStyle/>
          <a:p>
            <a:pPr algn="just" rtl="1">
              <a:lnSpc>
                <a:spcPct val="115000"/>
              </a:lnSpc>
              <a:spcAft>
                <a:spcPts val="1000"/>
              </a:spcAft>
            </a:pPr>
            <a:r>
              <a:rPr lang="fa-IR" sz="3200" b="1" dirty="0">
                <a:latin typeface="Calibri"/>
                <a:ea typeface="Calibri"/>
                <a:cs typeface="B Nazanin" pitchFamily="2" charset="-78"/>
              </a:rPr>
              <a:t>در این حالت </a:t>
            </a:r>
            <a:r>
              <a:rPr lang="en-US" sz="3200" b="1" dirty="0">
                <a:latin typeface="Arial"/>
                <a:ea typeface="Calibri"/>
                <a:cs typeface="B Nazanin" pitchFamily="2" charset="-78"/>
              </a:rPr>
              <a:t>PH</a:t>
            </a:r>
            <a:r>
              <a:rPr lang="fa-IR" sz="3200" b="1" dirty="0">
                <a:latin typeface="Calibri"/>
                <a:ea typeface="Calibri"/>
                <a:cs typeface="B Nazanin" pitchFamily="2" charset="-78"/>
              </a:rPr>
              <a:t> طبیعی ، </a:t>
            </a:r>
            <a:r>
              <a:rPr lang="fa-IR" sz="3200" b="1" dirty="0" smtClean="0">
                <a:latin typeface="Calibri"/>
                <a:ea typeface="Calibri"/>
                <a:cs typeface="B Nazanin" pitchFamily="2" charset="-78"/>
              </a:rPr>
              <a:t>ولی2</a:t>
            </a:r>
            <a:r>
              <a:rPr lang="en-US" sz="3200" b="1" dirty="0" err="1" smtClean="0">
                <a:latin typeface="Arial"/>
                <a:ea typeface="Calibri"/>
                <a:cs typeface="B Nazanin" pitchFamily="2" charset="-78"/>
              </a:rPr>
              <a:t>PaCO</a:t>
            </a:r>
            <a:r>
              <a:rPr lang="fa-IR" sz="3200" b="1" dirty="0" smtClean="0">
                <a:latin typeface="Calibri"/>
                <a:ea typeface="Calibri"/>
                <a:cs typeface="B Nazanin" pitchFamily="2" charset="-78"/>
              </a:rPr>
              <a:t> و3 </a:t>
            </a:r>
            <a:r>
              <a:rPr lang="en-US" sz="3200" b="1" dirty="0" smtClean="0">
                <a:latin typeface="Arial"/>
                <a:ea typeface="Calibri"/>
                <a:cs typeface="B Nazanin" pitchFamily="2" charset="-78"/>
              </a:rPr>
              <a:t>HCO</a:t>
            </a:r>
            <a:r>
              <a:rPr lang="fa-IR" sz="3200" b="1" dirty="0" smtClean="0">
                <a:latin typeface="Calibri"/>
                <a:ea typeface="Calibri"/>
                <a:cs typeface="B Nazanin" pitchFamily="2" charset="-78"/>
              </a:rPr>
              <a:t> </a:t>
            </a:r>
            <a:r>
              <a:rPr lang="fa-IR" sz="3200" b="1" dirty="0">
                <a:latin typeface="Calibri"/>
                <a:ea typeface="Calibri"/>
                <a:cs typeface="B Nazanin" pitchFamily="2" charset="-78"/>
              </a:rPr>
              <a:t>هر دو غیر طبیعی هستند . این حالت نمایانگر آن است </a:t>
            </a:r>
            <a:r>
              <a:rPr lang="fa-IR" sz="3200" b="1" dirty="0" smtClean="0">
                <a:latin typeface="Calibri"/>
                <a:ea typeface="Calibri"/>
                <a:cs typeface="B Nazanin" pitchFamily="2" charset="-78"/>
              </a:rPr>
              <a:t>که مکانیزم </a:t>
            </a:r>
            <a:r>
              <a:rPr lang="fa-IR" sz="3200" b="1" dirty="0">
                <a:latin typeface="Calibri"/>
                <a:ea typeface="Calibri"/>
                <a:cs typeface="B Nazanin" pitchFamily="2" charset="-78"/>
              </a:rPr>
              <a:t>های جبرانی </a:t>
            </a:r>
            <a:r>
              <a:rPr lang="fa-IR" sz="3200" b="1" dirty="0" smtClean="0">
                <a:latin typeface="Calibri"/>
                <a:ea typeface="Calibri"/>
                <a:cs typeface="B Nazanin" pitchFamily="2" charset="-78"/>
              </a:rPr>
              <a:t>موجب طبیعی شدن</a:t>
            </a:r>
            <a:r>
              <a:rPr lang="en-US" sz="3200" b="1" dirty="0" smtClean="0">
                <a:latin typeface="Arial"/>
                <a:ea typeface="Calibri"/>
                <a:cs typeface="B Nazanin" pitchFamily="2" charset="-78"/>
              </a:rPr>
              <a:t>PH</a:t>
            </a:r>
            <a:r>
              <a:rPr lang="fa-IR" sz="3200" b="1" dirty="0" smtClean="0">
                <a:latin typeface="Calibri"/>
                <a:ea typeface="Calibri"/>
                <a:cs typeface="B Nazanin" pitchFamily="2" charset="-78"/>
              </a:rPr>
              <a:t> شده </a:t>
            </a:r>
            <a:r>
              <a:rPr lang="fa-IR" sz="3200" b="1" dirty="0">
                <a:latin typeface="Calibri"/>
                <a:ea typeface="Calibri"/>
                <a:cs typeface="B Nazanin" pitchFamily="2" charset="-78"/>
              </a:rPr>
              <a:t>است .</a:t>
            </a:r>
            <a:endParaRPr lang="en-US" sz="3200" b="1" dirty="0">
              <a:latin typeface="Calibri"/>
              <a:ea typeface="Calibri"/>
              <a:cs typeface="B Nazanin" pitchFamily="2" charset="-78"/>
            </a:endParaRPr>
          </a:p>
          <a:p>
            <a:pPr algn="r" rtl="1">
              <a:lnSpc>
                <a:spcPct val="115000"/>
              </a:lnSpc>
            </a:pPr>
            <a:r>
              <a:rPr lang="fa-IR" sz="3200" b="1" dirty="0" smtClean="0">
                <a:latin typeface="Calibri"/>
                <a:ea typeface="Times New Roman"/>
                <a:cs typeface="B Nazanin" pitchFamily="2" charset="-78"/>
              </a:rPr>
              <a:t> </a:t>
            </a:r>
            <a:endParaRPr lang="en-US" sz="3200" b="1" dirty="0">
              <a:latin typeface="Calibri"/>
              <a:ea typeface="Calibri"/>
              <a:cs typeface="B Nazanin" pitchFamily="2" charset="-78"/>
            </a:endParaRPr>
          </a:p>
        </p:txBody>
      </p:sp>
      <p:sp>
        <p:nvSpPr>
          <p:cNvPr id="3" name="Rectangle 2"/>
          <p:cNvSpPr/>
          <p:nvPr/>
        </p:nvSpPr>
        <p:spPr>
          <a:xfrm>
            <a:off x="4691298" y="1"/>
            <a:ext cx="3409909" cy="1047979"/>
          </a:xfrm>
          <a:prstGeom prst="rect">
            <a:avLst/>
          </a:prstGeom>
        </p:spPr>
        <p:txBody>
          <a:bodyPr wrap="none">
            <a:spAutoFit/>
          </a:bodyPr>
          <a:lstStyle/>
          <a:p>
            <a:pPr algn="just" rtl="1">
              <a:lnSpc>
                <a:spcPct val="115000"/>
              </a:lnSpc>
              <a:spcAft>
                <a:spcPts val="1000"/>
              </a:spcAft>
            </a:pPr>
            <a:r>
              <a:rPr lang="fa-IR" sz="5400" b="1" dirty="0">
                <a:ln w="18415" cmpd="sng">
                  <a:solidFill>
                    <a:srgbClr val="FFFFFF"/>
                  </a:solidFill>
                  <a:prstDash val="solid"/>
                </a:ln>
                <a:effectLst>
                  <a:outerShdw blurRad="63500" dir="3600000" algn="tl" rotWithShape="0">
                    <a:srgbClr val="000000">
                      <a:alpha val="70000"/>
                    </a:srgbClr>
                  </a:outerShdw>
                </a:effectLst>
                <a:latin typeface="Calibri"/>
                <a:ea typeface="Calibri"/>
                <a:cs typeface="B Baran" panose="00000400000000000000" pitchFamily="2" charset="-78"/>
              </a:rPr>
              <a:t>ج ) جبران کامل</a:t>
            </a:r>
            <a:endParaRPr lang="en-US" sz="5400" b="1" dirty="0">
              <a:ln w="18415" cmpd="sng">
                <a:solidFill>
                  <a:srgbClr val="FFFFFF"/>
                </a:solidFill>
                <a:prstDash val="solid"/>
              </a:ln>
              <a:effectLst>
                <a:outerShdw blurRad="63500" dir="3600000" algn="tl" rotWithShape="0">
                  <a:srgbClr val="000000">
                    <a:alpha val="70000"/>
                  </a:srgbClr>
                </a:outerShdw>
              </a:effectLst>
              <a:latin typeface="Calibri"/>
              <a:ea typeface="Calibri"/>
              <a:cs typeface="B Baran" panose="00000400000000000000" pitchFamily="2" charset="-78"/>
            </a:endParaRPr>
          </a:p>
        </p:txBody>
      </p:sp>
    </p:spTree>
    <p:extLst>
      <p:ext uri="{BB962C8B-B14F-4D97-AF65-F5344CB8AC3E}">
        <p14:creationId xmlns:p14="http://schemas.microsoft.com/office/powerpoint/2010/main" val="258689844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284148"/>
          </a:xfrm>
        </p:spPr>
        <p:txBody>
          <a:bodyPr>
            <a:normAutofit/>
          </a:bodyPr>
          <a:lstStyle/>
          <a:p>
            <a:pPr algn="r" rtl="1"/>
            <a:r>
              <a:rPr lang="fa-IR" b="1" dirty="0"/>
              <a:t>جهت به خاطر سپردن </a:t>
            </a:r>
            <a:r>
              <a:rPr lang="fa-IR" b="1" dirty="0" smtClean="0"/>
              <a:t>بهتر حالت  </a:t>
            </a:r>
            <a:r>
              <a:rPr lang="fa-IR" b="1" dirty="0"/>
              <a:t>جبران </a:t>
            </a:r>
            <a:r>
              <a:rPr lang="fa-IR" b="1" dirty="0" smtClean="0"/>
              <a:t>کامل:</a:t>
            </a:r>
            <a:r>
              <a:rPr lang="en-US" b="1" dirty="0" smtClean="0"/>
              <a:t/>
            </a:r>
            <a:br>
              <a:rPr lang="en-US" b="1" dirty="0" smtClean="0"/>
            </a:br>
            <a:r>
              <a:rPr lang="en-US" dirty="0"/>
              <a:t/>
            </a:r>
            <a:br>
              <a:rPr lang="en-US" dirty="0"/>
            </a:br>
            <a:r>
              <a:rPr lang="en-US" dirty="0"/>
              <a:t>PH </a:t>
            </a:r>
            <a:r>
              <a:rPr lang="fa-IR" dirty="0" smtClean="0"/>
              <a:t> </a:t>
            </a:r>
            <a:r>
              <a:rPr lang="fa-IR" dirty="0"/>
              <a:t>نرمال+ </a:t>
            </a:r>
            <a:r>
              <a:rPr lang="en-US" dirty="0"/>
              <a:t>Hco3</a:t>
            </a:r>
            <a:r>
              <a:rPr lang="fa-IR" dirty="0"/>
              <a:t> غیر نرمال و </a:t>
            </a:r>
            <a:r>
              <a:rPr lang="en-US" dirty="0"/>
              <a:t>CO2 </a:t>
            </a:r>
            <a:r>
              <a:rPr lang="fa-IR" dirty="0"/>
              <a:t>غیرنرمال</a:t>
            </a:r>
            <a:r>
              <a:rPr lang="en-US" dirty="0"/>
              <a:t/>
            </a:r>
            <a:br>
              <a:rPr lang="en-US" dirty="0"/>
            </a:br>
            <a:endParaRPr lang="fa-IR" dirty="0"/>
          </a:p>
        </p:txBody>
      </p:sp>
    </p:spTree>
    <p:extLst>
      <p:ext uri="{BB962C8B-B14F-4D97-AF65-F5344CB8AC3E}">
        <p14:creationId xmlns:p14="http://schemas.microsoft.com/office/powerpoint/2010/main" val="41615909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7735" y="180303"/>
            <a:ext cx="9646276" cy="6323527"/>
          </a:xfrm>
          <a:prstGeom prst="rect">
            <a:avLst/>
          </a:prstGeom>
        </p:spPr>
      </p:pic>
    </p:spTree>
    <p:extLst>
      <p:ext uri="{BB962C8B-B14F-4D97-AF65-F5344CB8AC3E}">
        <p14:creationId xmlns:p14="http://schemas.microsoft.com/office/powerpoint/2010/main" val="252984726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b="1" dirty="0" smtClean="0"/>
              <a:t>تشخیص علت اولیه اختلال در جبران کامل</a:t>
            </a:r>
            <a:endParaRPr lang="fa-IR" b="1" dirty="0"/>
          </a:p>
        </p:txBody>
      </p:sp>
      <p:sp>
        <p:nvSpPr>
          <p:cNvPr id="3" name="Content Placeholder 2"/>
          <p:cNvSpPr>
            <a:spLocks noGrp="1"/>
          </p:cNvSpPr>
          <p:nvPr>
            <p:ph idx="1"/>
          </p:nvPr>
        </p:nvSpPr>
        <p:spPr/>
        <p:txBody>
          <a:bodyPr/>
          <a:lstStyle/>
          <a:p>
            <a:pPr marL="0" indent="0" algn="r" rtl="1">
              <a:lnSpc>
                <a:spcPct val="115000"/>
              </a:lnSpc>
              <a:buNone/>
            </a:pPr>
            <a:r>
              <a:rPr lang="fa-IR" b="1" dirty="0">
                <a:ea typeface="Times New Roman"/>
                <a:cs typeface="B Nazanin" pitchFamily="2" charset="-78"/>
              </a:rPr>
              <a:t>در وضعیت جبران کامل ، برای تشخیص علت اولیه ( اختلال اولیه و مکانیزم جبرانی ) ابتدا یا نگاه کردن به </a:t>
            </a:r>
            <a:r>
              <a:rPr lang="fa-IR" b="1" dirty="0" smtClean="0">
                <a:ea typeface="Times New Roman"/>
                <a:cs typeface="B Nazanin" pitchFamily="2" charset="-78"/>
              </a:rPr>
              <a:t>مقادیر3 </a:t>
            </a:r>
            <a:r>
              <a:rPr lang="en-US" b="1" dirty="0" smtClean="0">
                <a:latin typeface="Arial"/>
                <a:ea typeface="Times New Roman"/>
                <a:cs typeface="B Nazanin" pitchFamily="2" charset="-78"/>
              </a:rPr>
              <a:t>HCO</a:t>
            </a:r>
            <a:r>
              <a:rPr lang="fa-IR" b="1" dirty="0" smtClean="0">
                <a:ea typeface="Times New Roman"/>
                <a:cs typeface="B Nazanin" pitchFamily="2" charset="-78"/>
              </a:rPr>
              <a:t> </a:t>
            </a:r>
            <a:r>
              <a:rPr lang="en-US" b="1" dirty="0" smtClean="0">
                <a:latin typeface="Arial"/>
                <a:ea typeface="Times New Roman"/>
                <a:cs typeface="B Nazanin" pitchFamily="2" charset="-78"/>
              </a:rPr>
              <a:t> </a:t>
            </a:r>
            <a:r>
              <a:rPr lang="fa-IR" b="1" dirty="0">
                <a:ea typeface="Times New Roman"/>
                <a:cs typeface="B Nazanin" pitchFamily="2" charset="-78"/>
              </a:rPr>
              <a:t>، </a:t>
            </a:r>
            <a:r>
              <a:rPr lang="en-US" b="1" dirty="0">
                <a:latin typeface="Arial"/>
                <a:ea typeface="Times New Roman"/>
                <a:cs typeface="B Nazanin" pitchFamily="2" charset="-78"/>
              </a:rPr>
              <a:t>BE</a:t>
            </a:r>
            <a:r>
              <a:rPr lang="fa-IR" b="1" dirty="0">
                <a:ea typeface="Times New Roman"/>
                <a:cs typeface="B Nazanin" pitchFamily="2" charset="-78"/>
              </a:rPr>
              <a:t> </a:t>
            </a:r>
            <a:r>
              <a:rPr lang="fa-IR" b="1" dirty="0" smtClean="0">
                <a:ea typeface="Times New Roman"/>
                <a:cs typeface="B Nazanin" pitchFamily="2" charset="-78"/>
              </a:rPr>
              <a:t>و2 </a:t>
            </a:r>
            <a:r>
              <a:rPr lang="en-US" b="1" dirty="0" err="1" smtClean="0">
                <a:latin typeface="Arial"/>
                <a:ea typeface="Times New Roman"/>
                <a:cs typeface="B Nazanin" pitchFamily="2" charset="-78"/>
              </a:rPr>
              <a:t>PaCO</a:t>
            </a:r>
            <a:r>
              <a:rPr lang="fa-IR" b="1" dirty="0" smtClean="0">
                <a:ea typeface="Times New Roman"/>
                <a:cs typeface="B Nazanin" pitchFamily="2" charset="-78"/>
              </a:rPr>
              <a:t> </a:t>
            </a:r>
            <a:r>
              <a:rPr lang="fa-IR" b="1" dirty="0">
                <a:ea typeface="Times New Roman"/>
                <a:cs typeface="B Nazanin" pitchFamily="2" charset="-78"/>
              </a:rPr>
              <a:t>نوع اختلال را مشخص کرده ، سپس به مقدار </a:t>
            </a:r>
            <a:r>
              <a:rPr lang="en-US" b="1" dirty="0">
                <a:latin typeface="Arial"/>
                <a:ea typeface="Times New Roman"/>
                <a:cs typeface="B Nazanin" pitchFamily="2" charset="-78"/>
              </a:rPr>
              <a:t>PH</a:t>
            </a:r>
            <a:r>
              <a:rPr lang="fa-IR" b="1" dirty="0">
                <a:ea typeface="Times New Roman"/>
                <a:cs typeface="B Nazanin" pitchFamily="2" charset="-78"/>
              </a:rPr>
              <a:t> نگاه می کنیم : </a:t>
            </a:r>
            <a:endParaRPr lang="en-US" b="1" dirty="0">
              <a:ea typeface="Calibri"/>
              <a:cs typeface="B Nazanin" pitchFamily="2" charset="-78"/>
            </a:endParaRPr>
          </a:p>
          <a:p>
            <a:pPr marL="0" marR="190500" indent="0" algn="r" rtl="1">
              <a:lnSpc>
                <a:spcPct val="115000"/>
              </a:lnSpc>
              <a:spcAft>
                <a:spcPts val="375"/>
              </a:spcAft>
              <a:buNone/>
              <a:tabLst>
                <a:tab pos="457200" algn="l"/>
              </a:tabLst>
            </a:pPr>
            <a:r>
              <a:rPr lang="fa-IR" b="1" dirty="0">
                <a:ea typeface="Times New Roman"/>
                <a:cs typeface="B Nazanin" pitchFamily="2" charset="-78"/>
              </a:rPr>
              <a:t>در صورتیکه میزان </a:t>
            </a:r>
            <a:r>
              <a:rPr lang="en-US" b="1" dirty="0">
                <a:latin typeface="Arial"/>
                <a:ea typeface="Times New Roman"/>
                <a:cs typeface="B Nazanin" pitchFamily="2" charset="-78"/>
              </a:rPr>
              <a:t>PH</a:t>
            </a:r>
            <a:r>
              <a:rPr lang="fa-IR" b="1" dirty="0">
                <a:ea typeface="Times New Roman"/>
                <a:cs typeface="B Nazanin" pitchFamily="2" charset="-78"/>
              </a:rPr>
              <a:t> بین ۷٫۳۵ – ۷٫۴۰ بوده ، علت اولیه اسیدوز است .</a:t>
            </a:r>
            <a:endParaRPr lang="en-US" b="1" dirty="0">
              <a:ea typeface="Calibri"/>
              <a:cs typeface="B Nazanin" pitchFamily="2" charset="-78"/>
            </a:endParaRPr>
          </a:p>
          <a:p>
            <a:pPr marL="0" marR="190500" indent="0" algn="r" rtl="1">
              <a:lnSpc>
                <a:spcPct val="115000"/>
              </a:lnSpc>
              <a:spcAft>
                <a:spcPts val="375"/>
              </a:spcAft>
              <a:buNone/>
              <a:tabLst>
                <a:tab pos="457200" algn="l"/>
              </a:tabLst>
            </a:pPr>
            <a:r>
              <a:rPr lang="fa-IR" b="1" dirty="0">
                <a:ea typeface="Times New Roman"/>
                <a:cs typeface="B Nazanin" pitchFamily="2" charset="-78"/>
              </a:rPr>
              <a:t>در صورتیکه میزان </a:t>
            </a:r>
            <a:r>
              <a:rPr lang="en-US" b="1" dirty="0">
                <a:latin typeface="Arial"/>
                <a:ea typeface="Times New Roman"/>
                <a:cs typeface="B Nazanin" pitchFamily="2" charset="-78"/>
              </a:rPr>
              <a:t>PH</a:t>
            </a:r>
            <a:r>
              <a:rPr lang="fa-IR" b="1" dirty="0">
                <a:ea typeface="Times New Roman"/>
                <a:cs typeface="B Nazanin" pitchFamily="2" charset="-78"/>
              </a:rPr>
              <a:t> بین ۷٫۴۵ – ۷٫۴۰ بوده ، علت اولیه آلکالوز است . </a:t>
            </a:r>
            <a:endParaRPr lang="en-US" b="1" dirty="0">
              <a:ea typeface="Calibri"/>
              <a:cs typeface="B Nazanin" pitchFamily="2" charset="-78"/>
            </a:endParaRPr>
          </a:p>
          <a:p>
            <a:endParaRPr lang="fa-IR" dirty="0"/>
          </a:p>
        </p:txBody>
      </p:sp>
    </p:spTree>
    <p:extLst>
      <p:ext uri="{BB962C8B-B14F-4D97-AF65-F5344CB8AC3E}">
        <p14:creationId xmlns:p14="http://schemas.microsoft.com/office/powerpoint/2010/main" val="346496461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r"/>
            <a:r>
              <a:rPr lang="fa-IR" sz="4900" b="1" dirty="0">
                <a:solidFill>
                  <a:srgbClr val="333333"/>
                </a:solidFill>
                <a:ea typeface="Times New Roman"/>
                <a:cs typeface="B Nazanin" pitchFamily="2" charset="-78"/>
              </a:rPr>
              <a:t>مثال : </a:t>
            </a:r>
            <a:r>
              <a:rPr lang="en-US" dirty="0">
                <a:ea typeface="Calibri"/>
                <a:cs typeface="B Nazanin" pitchFamily="2" charset="-78"/>
              </a:rPr>
              <a:t/>
            </a:r>
            <a:br>
              <a:rPr lang="en-US" dirty="0">
                <a:ea typeface="Calibri"/>
                <a:cs typeface="B Nazanin" pitchFamily="2" charset="-78"/>
              </a:rPr>
            </a:br>
            <a:endParaRPr lang="fa-IR" dirty="0"/>
          </a:p>
        </p:txBody>
      </p:sp>
      <p:sp>
        <p:nvSpPr>
          <p:cNvPr id="3" name="Content Placeholder 2"/>
          <p:cNvSpPr>
            <a:spLocks noGrp="1"/>
          </p:cNvSpPr>
          <p:nvPr>
            <p:ph idx="1"/>
          </p:nvPr>
        </p:nvSpPr>
        <p:spPr/>
        <p:txBody>
          <a:bodyPr/>
          <a:lstStyle/>
          <a:p>
            <a:pPr marL="0" indent="0" algn="r">
              <a:buNone/>
            </a:pPr>
            <a:r>
              <a:rPr lang="en-US" sz="3200" b="1" i="1" dirty="0" smtClean="0">
                <a:latin typeface="Arial"/>
                <a:ea typeface="Times New Roman"/>
                <a:cs typeface="B Nazanin" pitchFamily="2" charset="-78"/>
              </a:rPr>
              <a:t>PH </a:t>
            </a:r>
            <a:r>
              <a:rPr lang="en-US" sz="3200" b="1" i="1" dirty="0">
                <a:latin typeface="Arial"/>
                <a:ea typeface="Times New Roman"/>
                <a:cs typeface="B Nazanin" pitchFamily="2" charset="-78"/>
              </a:rPr>
              <a:t>= </a:t>
            </a:r>
            <a:r>
              <a:rPr lang="fa-IR" sz="3200" b="1" i="1" dirty="0" smtClean="0">
                <a:latin typeface="Times New Roman"/>
                <a:ea typeface="Times New Roman"/>
                <a:cs typeface="B Nazanin" pitchFamily="2" charset="-78"/>
              </a:rPr>
              <a:t>7.4</a:t>
            </a:r>
            <a:r>
              <a:rPr lang="fa-IR" sz="3200" b="1" i="1" dirty="0">
                <a:latin typeface="Times New Roman"/>
                <a:ea typeface="Times New Roman"/>
                <a:cs typeface="B Nazanin" pitchFamily="2" charset="-78"/>
              </a:rPr>
              <a:t>2</a:t>
            </a:r>
            <a:r>
              <a:rPr lang="en-US" sz="3200" b="1" dirty="0" smtClean="0">
                <a:cs typeface="B Nazanin" pitchFamily="2" charset="-78"/>
              </a:rPr>
              <a:t>         </a:t>
            </a:r>
            <a:r>
              <a:rPr lang="en-US" sz="3200" b="1" i="1" dirty="0" err="1" smtClean="0">
                <a:latin typeface="Arial"/>
                <a:ea typeface="Times New Roman"/>
                <a:cs typeface="B Nazanin" pitchFamily="2" charset="-78"/>
              </a:rPr>
              <a:t>PaCO</a:t>
            </a:r>
            <a:r>
              <a:rPr lang="fa-IR" sz="3200" b="1" i="1" dirty="0">
                <a:latin typeface="Times New Roman"/>
                <a:ea typeface="Times New Roman"/>
                <a:cs typeface="B Nazanin" pitchFamily="2" charset="-78"/>
              </a:rPr>
              <a:t>2 </a:t>
            </a:r>
            <a:r>
              <a:rPr lang="en-US" sz="3200" b="1" i="1" dirty="0">
                <a:latin typeface="Arial"/>
                <a:ea typeface="Times New Roman"/>
                <a:cs typeface="B Nazanin" pitchFamily="2" charset="-78"/>
              </a:rPr>
              <a:t>= </a:t>
            </a:r>
            <a:r>
              <a:rPr lang="fa-IR" sz="3200" b="1" i="1" dirty="0" smtClean="0">
                <a:latin typeface="Times New Roman"/>
                <a:ea typeface="Times New Roman"/>
                <a:cs typeface="B Nazanin" pitchFamily="2" charset="-78"/>
              </a:rPr>
              <a:t>55 </a:t>
            </a:r>
            <a:r>
              <a:rPr lang="en-US" sz="3200" b="1" i="1" dirty="0">
                <a:latin typeface="Arial"/>
                <a:ea typeface="Times New Roman"/>
                <a:cs typeface="B Nazanin" pitchFamily="2" charset="-78"/>
              </a:rPr>
              <a:t>mmHg</a:t>
            </a:r>
            <a:r>
              <a:rPr lang="fa-IR" sz="3200" b="1" i="1" dirty="0">
                <a:latin typeface="Times New Roman"/>
                <a:ea typeface="Times New Roman"/>
                <a:cs typeface="B Nazanin" pitchFamily="2" charset="-78"/>
              </a:rPr>
              <a:t> ↑</a:t>
            </a:r>
            <a:r>
              <a:rPr lang="en-US" sz="3200" b="1" dirty="0">
                <a:cs typeface="B Nazanin" pitchFamily="2" charset="-78"/>
              </a:rPr>
              <a:t> </a:t>
            </a:r>
            <a:endParaRPr lang="en-US" sz="3200" b="1" dirty="0" smtClean="0">
              <a:cs typeface="B Nazanin" pitchFamily="2" charset="-78"/>
            </a:endParaRPr>
          </a:p>
          <a:p>
            <a:pPr marL="0" indent="0" algn="r">
              <a:buNone/>
            </a:pPr>
            <a:r>
              <a:rPr lang="en-US" sz="3200" b="1" i="1" dirty="0" smtClean="0">
                <a:latin typeface="Arial"/>
                <a:ea typeface="Times New Roman"/>
                <a:cs typeface="B Nazanin" pitchFamily="2" charset="-78"/>
              </a:rPr>
              <a:t>HCO</a:t>
            </a:r>
            <a:r>
              <a:rPr lang="fa-IR" sz="3200" b="1" i="1" dirty="0">
                <a:latin typeface="Times New Roman"/>
                <a:ea typeface="Times New Roman"/>
                <a:cs typeface="B Nazanin" pitchFamily="2" charset="-78"/>
              </a:rPr>
              <a:t>3 </a:t>
            </a:r>
            <a:r>
              <a:rPr lang="en-US" sz="3200" b="1" i="1" dirty="0">
                <a:latin typeface="Arial"/>
                <a:ea typeface="Times New Roman"/>
                <a:cs typeface="B Nazanin" pitchFamily="2" charset="-78"/>
              </a:rPr>
              <a:t>– = </a:t>
            </a:r>
            <a:r>
              <a:rPr lang="fa-IR" sz="3200" b="1" i="1" dirty="0" smtClean="0">
                <a:latin typeface="Times New Roman"/>
                <a:ea typeface="Times New Roman"/>
                <a:cs typeface="B Nazanin" pitchFamily="2" charset="-78"/>
              </a:rPr>
              <a:t>36 </a:t>
            </a:r>
            <a:r>
              <a:rPr lang="en-US" sz="3200" b="1" i="1" dirty="0" err="1">
                <a:latin typeface="Arial"/>
                <a:ea typeface="Times New Roman"/>
                <a:cs typeface="B Nazanin" pitchFamily="2" charset="-78"/>
              </a:rPr>
              <a:t>mEq</a:t>
            </a:r>
            <a:r>
              <a:rPr lang="en-US" sz="3200" b="1" i="1" dirty="0">
                <a:latin typeface="Arial"/>
                <a:ea typeface="Times New Roman"/>
                <a:cs typeface="B Nazanin" pitchFamily="2" charset="-78"/>
              </a:rPr>
              <a:t>/L</a:t>
            </a:r>
            <a:r>
              <a:rPr lang="fa-IR" sz="3200" b="1" i="1" dirty="0">
                <a:latin typeface="Times New Roman"/>
                <a:ea typeface="Times New Roman"/>
                <a:cs typeface="B Nazanin" pitchFamily="2" charset="-78"/>
              </a:rPr>
              <a:t> ↑</a:t>
            </a:r>
          </a:p>
          <a:p>
            <a:pPr marL="0" indent="0" algn="r">
              <a:buNone/>
            </a:pPr>
            <a:r>
              <a:rPr lang="fa-IR" sz="3600" b="1" dirty="0" smtClean="0">
                <a:ea typeface="Calibri"/>
                <a:cs typeface="B Nazanin" pitchFamily="2" charset="-78"/>
              </a:rPr>
              <a:t>تشخیص </a:t>
            </a:r>
            <a:r>
              <a:rPr lang="fa-IR" sz="3600" b="1" dirty="0">
                <a:ea typeface="Calibri"/>
                <a:cs typeface="B Nazanin" pitchFamily="2" charset="-78"/>
              </a:rPr>
              <a:t>: آلکالوز متابولیک ، اسیدوز تنفسی ، جبران </a:t>
            </a:r>
            <a:r>
              <a:rPr lang="fa-IR" sz="3600" b="1" dirty="0" smtClean="0">
                <a:ea typeface="Calibri"/>
                <a:cs typeface="B Nazanin" pitchFamily="2" charset="-78"/>
              </a:rPr>
              <a:t>کامل</a:t>
            </a:r>
          </a:p>
          <a:p>
            <a:pPr marL="0" indent="0" algn="r">
              <a:buNone/>
            </a:pPr>
            <a:r>
              <a:rPr lang="fa-IR" sz="3200" b="1" dirty="0" smtClean="0">
                <a:ea typeface="Calibri"/>
                <a:cs typeface="B Nazanin" pitchFamily="2" charset="-78"/>
              </a:rPr>
              <a:t> </a:t>
            </a:r>
            <a:endParaRPr lang="fa-IR" sz="3200" b="1" dirty="0">
              <a:cs typeface="B Nazanin" pitchFamily="2" charset="-78"/>
            </a:endParaRPr>
          </a:p>
          <a:p>
            <a:pPr marL="0" indent="0" algn="r" rtl="1">
              <a:buNone/>
            </a:pPr>
            <a:r>
              <a:rPr lang="fa-IR" sz="3600" b="1" dirty="0"/>
              <a:t>اختلال اولیه:چون </a:t>
            </a:r>
            <a:r>
              <a:rPr lang="en-US" sz="3600" b="1" dirty="0"/>
              <a:t>PH</a:t>
            </a:r>
            <a:r>
              <a:rPr lang="fa-IR" sz="3600" b="1" smtClean="0"/>
              <a:t>بالاتراز40 /7 </a:t>
            </a:r>
            <a:r>
              <a:rPr lang="fa-IR" sz="3600" b="1" dirty="0"/>
              <a:t>هست بنابراین اختلال</a:t>
            </a:r>
            <a:endParaRPr lang="en-US" sz="3600" b="1" dirty="0"/>
          </a:p>
          <a:p>
            <a:pPr marL="0" indent="0" algn="r">
              <a:buNone/>
            </a:pPr>
            <a:r>
              <a:rPr lang="fa-IR" sz="3600" b="1" dirty="0"/>
              <a:t>اولیه الکالوز متابولیک است</a:t>
            </a:r>
          </a:p>
        </p:txBody>
      </p:sp>
    </p:spTree>
    <p:extLst>
      <p:ext uri="{BB962C8B-B14F-4D97-AF65-F5344CB8AC3E}">
        <p14:creationId xmlns:p14="http://schemas.microsoft.com/office/powerpoint/2010/main" val="336384491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866901" y="1935480"/>
            <a:ext cx="9234688" cy="4389120"/>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r">
              <a:buClr>
                <a:srgbClr val="0BD0D9"/>
              </a:buClr>
              <a:buNone/>
              <a:defRPr/>
            </a:pPr>
            <a:r>
              <a:rPr lang="fa-IR" sz="3200" b="1" dirty="0">
                <a:latin typeface="Constantia"/>
                <a:cs typeface="B Nazanin" pitchFamily="2" charset="-78"/>
              </a:rPr>
              <a:t>علایم بالینی :</a:t>
            </a:r>
          </a:p>
          <a:p>
            <a:pPr algn="r">
              <a:buClr>
                <a:srgbClr val="0BD0D9"/>
              </a:buClr>
              <a:buNone/>
              <a:defRPr/>
            </a:pPr>
            <a:r>
              <a:rPr lang="fa-IR" sz="3200" b="1" dirty="0">
                <a:latin typeface="Constantia"/>
                <a:cs typeface="B Nazanin" pitchFamily="2" charset="-78"/>
              </a:rPr>
              <a:t>ظاهر:اختلال در سطح هوشیاری-خواب آلودگی</a:t>
            </a:r>
          </a:p>
          <a:p>
            <a:pPr algn="r">
              <a:buClr>
                <a:srgbClr val="0BD0D9"/>
              </a:buClr>
              <a:buNone/>
              <a:defRPr/>
            </a:pPr>
            <a:r>
              <a:rPr lang="fa-IR" sz="3200" b="1" dirty="0">
                <a:latin typeface="Constantia"/>
                <a:cs typeface="B Nazanin" pitchFamily="2" charset="-78"/>
              </a:rPr>
              <a:t>رفتار:نااگاهی-سرگیجه</a:t>
            </a:r>
          </a:p>
          <a:p>
            <a:pPr algn="r">
              <a:buClr>
                <a:srgbClr val="0BD0D9"/>
              </a:buClr>
              <a:buNone/>
              <a:defRPr/>
            </a:pPr>
            <a:r>
              <a:rPr lang="fa-IR" sz="3200" b="1" dirty="0">
                <a:latin typeface="Constantia"/>
                <a:cs typeface="B Nazanin" pitchFamily="2" charset="-78"/>
              </a:rPr>
              <a:t>قلبی وعروقی:اتساع عروق محیطی –هیپوتانسیون-آریتمی</a:t>
            </a:r>
          </a:p>
          <a:p>
            <a:pPr algn="r">
              <a:buClr>
                <a:srgbClr val="0BD0D9"/>
              </a:buClr>
              <a:buNone/>
              <a:defRPr/>
            </a:pPr>
            <a:r>
              <a:rPr lang="fa-IR" sz="3200" b="1" dirty="0">
                <a:latin typeface="Constantia"/>
                <a:cs typeface="B Nazanin" pitchFamily="2" charset="-78"/>
              </a:rPr>
              <a:t>عصبی و عظلانی:سردرد- گرفتگی عظلانی</a:t>
            </a:r>
          </a:p>
          <a:p>
            <a:pPr algn="r">
              <a:buClr>
                <a:srgbClr val="0BD0D9"/>
              </a:buClr>
              <a:buNone/>
              <a:defRPr/>
            </a:pPr>
            <a:r>
              <a:rPr lang="fa-IR" sz="3200" b="1" dirty="0">
                <a:latin typeface="Constantia"/>
                <a:cs typeface="B Nazanin" pitchFamily="2" charset="-78"/>
              </a:rPr>
              <a:t>تنفس:تنفس کند و سطحی –دیسپنه-دیسترس تنفسی</a:t>
            </a:r>
            <a:endParaRPr lang="en-US" sz="3200" b="1" dirty="0">
              <a:latin typeface="Constantia"/>
              <a:cs typeface="B Nazanin" pitchFamily="2" charset="-78"/>
            </a:endParaRPr>
          </a:p>
        </p:txBody>
      </p:sp>
      <p:sp>
        <p:nvSpPr>
          <p:cNvPr id="4" name="Title 1"/>
          <p:cNvSpPr txBox="1">
            <a:spLocks/>
          </p:cNvSpPr>
          <p:nvPr/>
        </p:nvSpPr>
        <p:spPr>
          <a:xfrm>
            <a:off x="2180799" y="0"/>
            <a:ext cx="5744001" cy="896112"/>
          </a:xfrm>
          <a:prstGeom prst="rect">
            <a:avLst/>
          </a:prstGeom>
        </p:spPr>
        <p:txBody>
          <a:bodyPr vert="horz" lIns="0" rIns="0" bIns="0" anchor="b">
            <a:norm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rtl="1">
              <a:defRPr/>
            </a:pPr>
            <a:r>
              <a:rPr lang="fa-IR" sz="5400" b="1" dirty="0">
                <a:ln w="18415" cmpd="sng">
                  <a:solidFill>
                    <a:srgbClr val="FFFFFF"/>
                  </a:solidFill>
                  <a:prstDash val="solid"/>
                </a:ln>
                <a:solidFill>
                  <a:schemeClr val="tx1"/>
                </a:solidFill>
                <a:effectLst>
                  <a:outerShdw blurRad="63500" dir="3600000" algn="tl" rotWithShape="0">
                    <a:srgbClr val="000000">
                      <a:alpha val="70000"/>
                    </a:srgbClr>
                  </a:outerShdw>
                </a:effectLst>
                <a:latin typeface="Calibri"/>
                <a:cs typeface="B Baran" panose="00000400000000000000" pitchFamily="2" charset="-78"/>
              </a:rPr>
              <a:t>اسیدوز تنفسی</a:t>
            </a:r>
            <a:endParaRPr lang="en-US" sz="5400" b="1" dirty="0">
              <a:ln w="18415" cmpd="sng">
                <a:solidFill>
                  <a:srgbClr val="FFFFFF"/>
                </a:solidFill>
                <a:prstDash val="solid"/>
              </a:ln>
              <a:solidFill>
                <a:schemeClr val="tx1"/>
              </a:solidFill>
              <a:effectLst>
                <a:outerShdw blurRad="63500" dir="3600000" algn="tl" rotWithShape="0">
                  <a:srgbClr val="000000">
                    <a:alpha val="70000"/>
                  </a:srgbClr>
                </a:outerShdw>
              </a:effectLst>
              <a:latin typeface="Calibri"/>
              <a:cs typeface="B Baran" panose="00000400000000000000" pitchFamily="2" charset="-78"/>
            </a:endParaRPr>
          </a:p>
        </p:txBody>
      </p:sp>
    </p:spTree>
    <p:extLst>
      <p:ext uri="{BB962C8B-B14F-4D97-AF65-F5344CB8AC3E}">
        <p14:creationId xmlns:p14="http://schemas.microsoft.com/office/powerpoint/2010/main" val="110751974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524001" y="212769"/>
            <a:ext cx="7395381" cy="59131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defRPr/>
            </a:pPr>
            <a:r>
              <a:rPr lang="fa-IR" sz="5400" b="1" dirty="0">
                <a:ln w="18415" cmpd="sng">
                  <a:solidFill>
                    <a:srgbClr val="FFFFFF"/>
                  </a:solidFill>
                  <a:prstDash val="solid"/>
                </a:ln>
                <a:solidFill>
                  <a:schemeClr val="tx1"/>
                </a:solidFill>
                <a:effectLst>
                  <a:outerShdw blurRad="63500" dir="3600000" algn="tl" rotWithShape="0">
                    <a:srgbClr val="000000">
                      <a:alpha val="70000"/>
                    </a:srgbClr>
                  </a:outerShdw>
                </a:effectLst>
                <a:latin typeface="Calibri"/>
                <a:cs typeface="B Baran" panose="00000400000000000000" pitchFamily="2" charset="-78"/>
              </a:rPr>
              <a:t>اسیدوز متابولیک</a:t>
            </a:r>
            <a:endParaRPr lang="en-US" sz="5400" b="1" dirty="0">
              <a:ln w="18415" cmpd="sng">
                <a:solidFill>
                  <a:srgbClr val="FFFFFF"/>
                </a:solidFill>
                <a:prstDash val="solid"/>
              </a:ln>
              <a:solidFill>
                <a:schemeClr val="tx1"/>
              </a:solidFill>
              <a:effectLst>
                <a:outerShdw blurRad="63500" dir="3600000" algn="tl" rotWithShape="0">
                  <a:srgbClr val="000000">
                    <a:alpha val="70000"/>
                  </a:srgbClr>
                </a:outerShdw>
              </a:effectLst>
              <a:latin typeface="Calibri"/>
              <a:cs typeface="B Baran" panose="00000400000000000000" pitchFamily="2" charset="-78"/>
            </a:endParaRPr>
          </a:p>
        </p:txBody>
      </p:sp>
      <p:sp>
        <p:nvSpPr>
          <p:cNvPr id="3" name="Content Placeholder 2"/>
          <p:cNvSpPr txBox="1">
            <a:spLocks/>
          </p:cNvSpPr>
          <p:nvPr/>
        </p:nvSpPr>
        <p:spPr>
          <a:xfrm>
            <a:off x="1866899" y="1935480"/>
            <a:ext cx="9234689" cy="4389120"/>
          </a:xfrm>
          <a:prstGeom prst="rect">
            <a:avLst/>
          </a:prstGeom>
        </p:spPr>
        <p:txBody>
          <a:bodyPr vert="horz">
            <a:normAutofit fontScale="85000" lnSpcReduction="10000"/>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r" rtl="1">
              <a:buClr>
                <a:srgbClr val="0070C0"/>
              </a:buClr>
              <a:buNone/>
              <a:defRPr/>
            </a:pPr>
            <a:r>
              <a:rPr lang="fa-IR" sz="5200" b="1" dirty="0">
                <a:solidFill>
                  <a:sysClr val="windowText" lastClr="000000"/>
                </a:solidFill>
                <a:latin typeface="Constantia"/>
                <a:cs typeface="B Nazanin" pitchFamily="2" charset="-78"/>
              </a:rPr>
              <a:t>علل:</a:t>
            </a:r>
          </a:p>
          <a:p>
            <a:pPr marL="0" indent="0" algn="r" rtl="1">
              <a:buClr>
                <a:srgbClr val="0070C0"/>
              </a:buClr>
              <a:buNone/>
              <a:defRPr/>
            </a:pPr>
            <a:r>
              <a:rPr lang="fa-IR" sz="3300" b="1" dirty="0">
                <a:solidFill>
                  <a:sysClr val="windowText" lastClr="000000"/>
                </a:solidFill>
                <a:latin typeface="Constantia"/>
                <a:cs typeface="B Nazanin" pitchFamily="2" charset="-78"/>
              </a:rPr>
              <a:t>تجمع اسید در بدن:مصرف بیش از حد آسپرین -مصرف اتانول</a:t>
            </a:r>
          </a:p>
          <a:p>
            <a:pPr marL="0" indent="0" algn="r" rtl="1">
              <a:buClr>
                <a:srgbClr val="0070C0"/>
              </a:buClr>
              <a:buNone/>
              <a:defRPr/>
            </a:pPr>
            <a:r>
              <a:rPr lang="fa-IR" sz="3300" b="1" dirty="0">
                <a:solidFill>
                  <a:sysClr val="windowText" lastClr="000000"/>
                </a:solidFill>
                <a:latin typeface="Constantia"/>
                <a:cs typeface="B Nazanin" pitchFamily="2" charset="-78"/>
              </a:rPr>
              <a:t>تجمع اسید ناشی از اختلال دفع:نارسایی اولیگوریک کلیه،هیپوولمی شدید،شوک</a:t>
            </a:r>
          </a:p>
          <a:p>
            <a:pPr marL="0" indent="0" algn="r" rtl="1">
              <a:buClr>
                <a:srgbClr val="0070C0"/>
              </a:buClr>
              <a:buNone/>
              <a:defRPr/>
            </a:pPr>
            <a:r>
              <a:rPr lang="fa-IR" sz="3300" b="1" dirty="0">
                <a:solidFill>
                  <a:sysClr val="windowText" lastClr="000000"/>
                </a:solidFill>
                <a:latin typeface="Constantia"/>
                <a:cs typeface="B Nazanin" pitchFamily="2" charset="-78"/>
              </a:rPr>
              <a:t>تجمع اسید ناشی از سوخت وساز غیر طبیعی:کتواسیدوز دیابتی،الکلیک</a:t>
            </a:r>
          </a:p>
          <a:p>
            <a:pPr marL="0" indent="0" algn="r" rtl="1">
              <a:buClr>
                <a:srgbClr val="0070C0"/>
              </a:buClr>
              <a:buNone/>
              <a:defRPr/>
            </a:pPr>
            <a:r>
              <a:rPr lang="fa-IR" sz="3300" b="1" dirty="0">
                <a:solidFill>
                  <a:sysClr val="windowText" lastClr="000000"/>
                </a:solidFill>
                <a:latin typeface="Constantia"/>
                <a:cs typeface="B Nazanin" pitchFamily="2" charset="-78"/>
              </a:rPr>
              <a:t>افزایش دفع بیکربنات:اسهال شدید،استفراغ صفراوی،فیستول های معده روده ای</a:t>
            </a:r>
          </a:p>
          <a:p>
            <a:pPr marL="0" indent="0" algn="r" rtl="1">
              <a:buClr>
                <a:srgbClr val="0070C0"/>
              </a:buClr>
              <a:buNone/>
              <a:defRPr/>
            </a:pPr>
            <a:r>
              <a:rPr lang="fa-IR" sz="3300" b="1" dirty="0">
                <a:solidFill>
                  <a:sysClr val="windowText" lastClr="000000"/>
                </a:solidFill>
                <a:latin typeface="Constantia"/>
                <a:cs typeface="B Nazanin" pitchFamily="2" charset="-78"/>
              </a:rPr>
              <a:t>مصرف بی رویه استازولامید</a:t>
            </a:r>
          </a:p>
          <a:p>
            <a:pPr marL="0" indent="0" algn="r" rtl="1">
              <a:buClr>
                <a:srgbClr val="0070C0"/>
              </a:buClr>
              <a:buNone/>
              <a:defRPr/>
            </a:pPr>
            <a:r>
              <a:rPr lang="fa-IR" sz="3300" b="1" dirty="0">
                <a:solidFill>
                  <a:sysClr val="windowText" lastClr="000000"/>
                </a:solidFill>
                <a:latin typeface="Constantia"/>
                <a:cs typeface="B Nazanin" pitchFamily="2" charset="-78"/>
              </a:rPr>
              <a:t>هیپرکالمی</a:t>
            </a:r>
            <a:endParaRPr lang="en-US" sz="3300" b="1" dirty="0">
              <a:solidFill>
                <a:sysClr val="windowText" lastClr="000000"/>
              </a:solidFill>
              <a:latin typeface="Constantia"/>
              <a:cs typeface="B Nazanin" pitchFamily="2" charset="-78"/>
            </a:endParaRPr>
          </a:p>
          <a:p>
            <a:pPr algn="r" rtl="1">
              <a:buClr>
                <a:srgbClr val="0070C0"/>
              </a:buClr>
              <a:buFont typeface="Arial" pitchFamily="34" charset="0"/>
              <a:buChar char="•"/>
              <a:defRPr/>
            </a:pPr>
            <a:endParaRPr lang="fa-IR" dirty="0">
              <a:solidFill>
                <a:sysClr val="windowText" lastClr="000000"/>
              </a:solidFill>
              <a:latin typeface="Constantia"/>
              <a:cs typeface="B Nazanin" pitchFamily="2" charset="-78"/>
            </a:endParaRPr>
          </a:p>
        </p:txBody>
      </p:sp>
    </p:spTree>
    <p:extLst>
      <p:ext uri="{BB962C8B-B14F-4D97-AF65-F5344CB8AC3E}">
        <p14:creationId xmlns:p14="http://schemas.microsoft.com/office/powerpoint/2010/main" val="38034924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2065718" y="0"/>
            <a:ext cx="6782068" cy="86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b="1" kern="1200">
                <a:solidFill>
                  <a:schemeClr val="tx2"/>
                </a:solidFill>
                <a:latin typeface="+mj-lt"/>
                <a:ea typeface="+mj-ea"/>
                <a:cs typeface="+mj-cs"/>
              </a:defRPr>
            </a:lvl1pPr>
            <a:lvl2pPr algn="l" rtl="0" fontAlgn="base">
              <a:spcBef>
                <a:spcPct val="0"/>
              </a:spcBef>
              <a:spcAft>
                <a:spcPct val="0"/>
              </a:spcAft>
              <a:defRPr sz="4400" b="1">
                <a:solidFill>
                  <a:schemeClr val="tx2"/>
                </a:solidFill>
                <a:latin typeface="Arial" panose="020B0604020202020204" pitchFamily="34" charset="0"/>
              </a:defRPr>
            </a:lvl2pPr>
            <a:lvl3pPr algn="l" rtl="0" fontAlgn="base">
              <a:spcBef>
                <a:spcPct val="0"/>
              </a:spcBef>
              <a:spcAft>
                <a:spcPct val="0"/>
              </a:spcAft>
              <a:defRPr sz="4400" b="1">
                <a:solidFill>
                  <a:schemeClr val="tx2"/>
                </a:solidFill>
                <a:latin typeface="Arial" panose="020B0604020202020204" pitchFamily="34" charset="0"/>
              </a:defRPr>
            </a:lvl3pPr>
            <a:lvl4pPr algn="l" rtl="0" fontAlgn="base">
              <a:spcBef>
                <a:spcPct val="0"/>
              </a:spcBef>
              <a:spcAft>
                <a:spcPct val="0"/>
              </a:spcAft>
              <a:defRPr sz="4400" b="1">
                <a:solidFill>
                  <a:schemeClr val="tx2"/>
                </a:solidFill>
                <a:latin typeface="Arial" panose="020B0604020202020204" pitchFamily="34" charset="0"/>
              </a:defRPr>
            </a:lvl4pPr>
            <a:lvl5pPr algn="l" rtl="0" fontAlgn="base">
              <a:spcBef>
                <a:spcPct val="0"/>
              </a:spcBef>
              <a:spcAft>
                <a:spcPct val="0"/>
              </a:spcAft>
              <a:defRPr sz="4400" b="1">
                <a:solidFill>
                  <a:schemeClr val="tx2"/>
                </a:solidFill>
                <a:latin typeface="Arial" panose="020B0604020202020204" pitchFamily="34" charset="0"/>
              </a:defRPr>
            </a:lvl5pPr>
            <a:lvl6pPr marL="457200" algn="l" rtl="0" fontAlgn="base">
              <a:spcBef>
                <a:spcPct val="0"/>
              </a:spcBef>
              <a:spcAft>
                <a:spcPct val="0"/>
              </a:spcAft>
              <a:defRPr sz="4400" b="1">
                <a:solidFill>
                  <a:schemeClr val="tx2"/>
                </a:solidFill>
                <a:latin typeface="Arial" panose="020B0604020202020204" pitchFamily="34" charset="0"/>
              </a:defRPr>
            </a:lvl6pPr>
            <a:lvl7pPr marL="914400" algn="l" rtl="0" fontAlgn="base">
              <a:spcBef>
                <a:spcPct val="0"/>
              </a:spcBef>
              <a:spcAft>
                <a:spcPct val="0"/>
              </a:spcAft>
              <a:defRPr sz="4400" b="1">
                <a:solidFill>
                  <a:schemeClr val="tx2"/>
                </a:solidFill>
                <a:latin typeface="Arial" panose="020B0604020202020204" pitchFamily="34" charset="0"/>
              </a:defRPr>
            </a:lvl7pPr>
            <a:lvl8pPr marL="1371600" algn="l" rtl="0" fontAlgn="base">
              <a:spcBef>
                <a:spcPct val="0"/>
              </a:spcBef>
              <a:spcAft>
                <a:spcPct val="0"/>
              </a:spcAft>
              <a:defRPr sz="4400" b="1">
                <a:solidFill>
                  <a:schemeClr val="tx2"/>
                </a:solidFill>
                <a:latin typeface="Arial" panose="020B0604020202020204" pitchFamily="34" charset="0"/>
              </a:defRPr>
            </a:lvl8pPr>
            <a:lvl9pPr marL="1828800" algn="l" rtl="0" fontAlgn="base">
              <a:spcBef>
                <a:spcPct val="0"/>
              </a:spcBef>
              <a:spcAft>
                <a:spcPct val="0"/>
              </a:spcAft>
              <a:defRPr sz="4400" b="1">
                <a:solidFill>
                  <a:schemeClr val="tx2"/>
                </a:solidFill>
                <a:latin typeface="Arial" panose="020B0604020202020204" pitchFamily="34" charset="0"/>
              </a:defRPr>
            </a:lvl9pPr>
          </a:lstStyle>
          <a:p>
            <a:pPr algn="r"/>
            <a:r>
              <a:rPr lang="fa-IR" sz="4800" b="0" dirty="0">
                <a:ln w="18415" cmpd="sng">
                  <a:solidFill>
                    <a:srgbClr val="FFFFFF"/>
                  </a:solidFill>
                  <a:prstDash val="solid"/>
                </a:ln>
                <a:solidFill>
                  <a:schemeClr val="tx1"/>
                </a:solidFill>
                <a:effectLst>
                  <a:outerShdw blurRad="63500" dir="3600000" algn="tl" rotWithShape="0">
                    <a:srgbClr val="000000">
                      <a:alpha val="70000"/>
                    </a:srgbClr>
                  </a:outerShdw>
                </a:effectLst>
                <a:cs typeface="B Baran" panose="00000400000000000000" pitchFamily="2" charset="-78"/>
              </a:rPr>
              <a:t>نکات مهم در گرفتن نمونه شریانی </a:t>
            </a:r>
            <a:r>
              <a:rPr lang="en-US" sz="4800" b="0" dirty="0">
                <a:ln w="18415" cmpd="sng">
                  <a:solidFill>
                    <a:srgbClr val="FFFFFF"/>
                  </a:solidFill>
                  <a:prstDash val="solid"/>
                </a:ln>
                <a:solidFill>
                  <a:schemeClr val="tx1"/>
                </a:solidFill>
                <a:effectLst>
                  <a:outerShdw blurRad="63500" dir="3600000" algn="tl" rotWithShape="0">
                    <a:srgbClr val="000000">
                      <a:alpha val="70000"/>
                    </a:srgbClr>
                  </a:outerShdw>
                </a:effectLst>
                <a:cs typeface="B Baran" panose="00000400000000000000" pitchFamily="2" charset="-78"/>
              </a:rPr>
              <a:t> </a:t>
            </a:r>
          </a:p>
        </p:txBody>
      </p:sp>
      <p:sp>
        <p:nvSpPr>
          <p:cNvPr id="3" name="Rectangle 3"/>
          <p:cNvSpPr txBox="1">
            <a:spLocks noChangeArrowheads="1"/>
          </p:cNvSpPr>
          <p:nvPr/>
        </p:nvSpPr>
        <p:spPr bwMode="auto">
          <a:xfrm>
            <a:off x="1524000" y="1301090"/>
            <a:ext cx="8475260" cy="5707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228600">
              <a:defRPr/>
            </a:pPr>
            <a:r>
              <a:rPr lang="en-US" sz="2400" dirty="0">
                <a:solidFill>
                  <a:srgbClr val="000000"/>
                </a:solidFill>
                <a:latin typeface="Arial"/>
              </a:rPr>
              <a:t>Radial Artery , 45</a:t>
            </a:r>
            <a:r>
              <a:rPr lang="en-US" sz="2400" dirty="0">
                <a:solidFill>
                  <a:srgbClr val="000000"/>
                </a:solidFill>
                <a:latin typeface="Arial"/>
                <a:sym typeface="Symbol" panose="05050102010706020507" pitchFamily="18" charset="2"/>
              </a:rPr>
              <a:t> insertion angle</a:t>
            </a:r>
          </a:p>
          <a:p>
            <a:pPr lvl="1">
              <a:defRPr/>
            </a:pPr>
            <a:r>
              <a:rPr lang="en-US" sz="2400" dirty="0">
                <a:solidFill>
                  <a:srgbClr val="000000"/>
                </a:solidFill>
                <a:latin typeface="Arial"/>
                <a:sym typeface="Symbol" panose="05050102010706020507" pitchFamily="18" charset="2"/>
              </a:rPr>
              <a:t>Requires modified Allen’s test for collateral circulation</a:t>
            </a:r>
          </a:p>
          <a:p>
            <a:pPr indent="-228600">
              <a:defRPr/>
            </a:pPr>
            <a:endParaRPr lang="en-US" sz="2400" dirty="0">
              <a:solidFill>
                <a:srgbClr val="000000"/>
              </a:solidFill>
              <a:latin typeface="Arial"/>
            </a:endParaRPr>
          </a:p>
          <a:p>
            <a:pPr indent="-228600">
              <a:defRPr/>
            </a:pPr>
            <a:r>
              <a:rPr lang="en-US" sz="2400" dirty="0">
                <a:solidFill>
                  <a:srgbClr val="000000"/>
                </a:solidFill>
                <a:latin typeface="Arial"/>
              </a:rPr>
              <a:t>Brachial Artery, 60</a:t>
            </a:r>
            <a:r>
              <a:rPr lang="en-US" sz="2400" dirty="0">
                <a:solidFill>
                  <a:srgbClr val="000000"/>
                </a:solidFill>
                <a:latin typeface="Arial"/>
                <a:sym typeface="Symbol" panose="05050102010706020507" pitchFamily="18" charset="2"/>
              </a:rPr>
              <a:t></a:t>
            </a:r>
            <a:r>
              <a:rPr lang="en-US" sz="2400" dirty="0">
                <a:solidFill>
                  <a:srgbClr val="000000"/>
                </a:solidFill>
                <a:latin typeface="Arial"/>
              </a:rPr>
              <a:t> - 90</a:t>
            </a:r>
            <a:r>
              <a:rPr lang="en-US" sz="2400" dirty="0">
                <a:solidFill>
                  <a:srgbClr val="000000"/>
                </a:solidFill>
                <a:latin typeface="Arial"/>
                <a:sym typeface="Symbol" panose="05050102010706020507" pitchFamily="18" charset="2"/>
              </a:rPr>
              <a:t> insertion angle</a:t>
            </a:r>
          </a:p>
          <a:p>
            <a:pPr indent="-228600">
              <a:defRPr/>
            </a:pPr>
            <a:endParaRPr lang="en-US" sz="2400" dirty="0">
              <a:solidFill>
                <a:srgbClr val="000000"/>
              </a:solidFill>
              <a:latin typeface="Arial"/>
            </a:endParaRPr>
          </a:p>
          <a:p>
            <a:pPr indent="-228600">
              <a:defRPr/>
            </a:pPr>
            <a:r>
              <a:rPr lang="en-US" sz="2400" dirty="0">
                <a:solidFill>
                  <a:srgbClr val="000000"/>
                </a:solidFill>
                <a:latin typeface="Arial"/>
              </a:rPr>
              <a:t>Femoral Artery , 90</a:t>
            </a:r>
            <a:r>
              <a:rPr lang="en-US" sz="2400" dirty="0">
                <a:solidFill>
                  <a:srgbClr val="000000"/>
                </a:solidFill>
                <a:latin typeface="Arial"/>
                <a:sym typeface="Symbol" panose="05050102010706020507" pitchFamily="18" charset="2"/>
              </a:rPr>
              <a:t> insertion angle</a:t>
            </a:r>
          </a:p>
          <a:p>
            <a:pPr indent="-228600">
              <a:defRPr/>
            </a:pPr>
            <a:endParaRPr lang="en-US" sz="2400" dirty="0">
              <a:solidFill>
                <a:srgbClr val="000000"/>
              </a:solidFill>
              <a:latin typeface="Arial"/>
            </a:endParaRPr>
          </a:p>
          <a:p>
            <a:pPr indent="-228600">
              <a:defRPr/>
            </a:pPr>
            <a:r>
              <a:rPr lang="en-US" sz="2400" dirty="0">
                <a:solidFill>
                  <a:srgbClr val="000000"/>
                </a:solidFill>
                <a:latin typeface="Arial"/>
              </a:rPr>
              <a:t>Dorsal is Pedi Artery</a:t>
            </a:r>
          </a:p>
          <a:p>
            <a:pPr indent="-228600">
              <a:defRPr/>
            </a:pPr>
            <a:endParaRPr lang="en-US" sz="2400" dirty="0">
              <a:solidFill>
                <a:srgbClr val="000000"/>
              </a:solidFill>
              <a:latin typeface="Arial"/>
            </a:endParaRPr>
          </a:p>
          <a:p>
            <a:pPr indent="-228600">
              <a:defRPr/>
            </a:pPr>
            <a:r>
              <a:rPr lang="en-US" sz="2400" dirty="0">
                <a:solidFill>
                  <a:srgbClr val="000000"/>
                </a:solidFill>
                <a:latin typeface="Arial"/>
              </a:rPr>
              <a:t>Site must be adequately compressed until clotted </a:t>
            </a:r>
          </a:p>
          <a:p>
            <a:pPr lvl="1">
              <a:defRPr/>
            </a:pPr>
            <a:r>
              <a:rPr lang="en-US" sz="2400" dirty="0">
                <a:solidFill>
                  <a:srgbClr val="000000"/>
                </a:solidFill>
                <a:latin typeface="Arial"/>
              </a:rPr>
              <a:t>Approximately 5 minutes</a:t>
            </a:r>
          </a:p>
          <a:p>
            <a:pPr lvl="1">
              <a:defRPr/>
            </a:pPr>
            <a:r>
              <a:rPr lang="en-US" sz="2400" dirty="0">
                <a:solidFill>
                  <a:srgbClr val="000000"/>
                </a:solidFill>
                <a:latin typeface="Arial"/>
              </a:rPr>
              <a:t>Patients receiving anticoagulation therapy take longer</a:t>
            </a:r>
          </a:p>
        </p:txBody>
      </p:sp>
    </p:spTree>
    <p:extLst>
      <p:ext uri="{BB962C8B-B14F-4D97-AF65-F5344CB8AC3E}">
        <p14:creationId xmlns:p14="http://schemas.microsoft.com/office/powerpoint/2010/main" val="145586769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1866901" y="1935480"/>
            <a:ext cx="7286199" cy="4389120"/>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r" rtl="1">
              <a:buClr>
                <a:srgbClr val="0BD0D9"/>
              </a:buClr>
              <a:buNone/>
              <a:defRPr/>
            </a:pPr>
            <a:r>
              <a:rPr lang="fa-IR" sz="4000" b="1" dirty="0">
                <a:solidFill>
                  <a:sysClr val="windowText" lastClr="000000"/>
                </a:solidFill>
                <a:latin typeface="Constantia"/>
                <a:cs typeface="B Nazanin" pitchFamily="2" charset="-78"/>
              </a:rPr>
              <a:t>یافته های آزمایشگاهی:</a:t>
            </a:r>
          </a:p>
          <a:p>
            <a:pPr algn="r" rtl="1">
              <a:buClr>
                <a:srgbClr val="0BD0D9"/>
              </a:buClr>
              <a:buNone/>
              <a:defRPr/>
            </a:pPr>
            <a:r>
              <a:rPr lang="en-US" sz="3200" b="1" dirty="0">
                <a:solidFill>
                  <a:sysClr val="windowText" lastClr="000000"/>
                </a:solidFill>
                <a:latin typeface="Constantia"/>
                <a:cs typeface="B Nazanin" pitchFamily="2" charset="-78"/>
              </a:rPr>
              <a:t>HCO3</a:t>
            </a:r>
            <a:r>
              <a:rPr lang="fa-IR" sz="3200" b="1" dirty="0">
                <a:solidFill>
                  <a:sysClr val="windowText" lastClr="000000"/>
                </a:solidFill>
                <a:latin typeface="Constantia"/>
                <a:cs typeface="B Nazanin" pitchFamily="2" charset="-78"/>
              </a:rPr>
              <a:t> :پایین</a:t>
            </a:r>
          </a:p>
          <a:p>
            <a:pPr algn="r" rtl="1">
              <a:buClr>
                <a:srgbClr val="0BD0D9"/>
              </a:buClr>
              <a:buNone/>
              <a:defRPr/>
            </a:pPr>
            <a:r>
              <a:rPr lang="en-US" sz="3200" b="1" dirty="0">
                <a:solidFill>
                  <a:sysClr val="windowText" lastClr="000000"/>
                </a:solidFill>
                <a:latin typeface="Constantia"/>
                <a:cs typeface="B Nazanin" pitchFamily="2" charset="-78"/>
              </a:rPr>
              <a:t>PH</a:t>
            </a:r>
            <a:r>
              <a:rPr lang="fa-IR" sz="3200" b="1" dirty="0">
                <a:solidFill>
                  <a:sysClr val="windowText" lastClr="000000"/>
                </a:solidFill>
                <a:latin typeface="Constantia"/>
                <a:cs typeface="B Nazanin" pitchFamily="2" charset="-78"/>
              </a:rPr>
              <a:t>:پایین</a:t>
            </a:r>
          </a:p>
          <a:p>
            <a:pPr algn="r" rtl="1">
              <a:buClr>
                <a:srgbClr val="0BD0D9"/>
              </a:buClr>
              <a:buNone/>
              <a:defRPr/>
            </a:pPr>
            <a:r>
              <a:rPr lang="en-US" sz="3200" b="1" dirty="0">
                <a:solidFill>
                  <a:sysClr val="windowText" lastClr="000000"/>
                </a:solidFill>
                <a:latin typeface="Constantia"/>
                <a:cs typeface="B Nazanin" pitchFamily="2" charset="-78"/>
              </a:rPr>
              <a:t>PH</a:t>
            </a:r>
            <a:r>
              <a:rPr lang="en-US" sz="3200" b="1" dirty="0">
                <a:solidFill>
                  <a:sysClr val="windowText" lastClr="000000"/>
                </a:solidFill>
                <a:latin typeface="Constantia"/>
                <a:cs typeface="B Nazanin" pitchFamily="2" charset="-78"/>
                <a:sym typeface="Symbol"/>
              </a:rPr>
              <a:t>6</a:t>
            </a:r>
            <a:r>
              <a:rPr lang="fa-IR" sz="3200" b="1" dirty="0">
                <a:solidFill>
                  <a:sysClr val="windowText" lastClr="000000"/>
                </a:solidFill>
                <a:latin typeface="Constantia"/>
                <a:cs typeface="B Nazanin" pitchFamily="2" charset="-78"/>
                <a:sym typeface="Symbol"/>
              </a:rPr>
              <a:t> در ادرار</a:t>
            </a:r>
          </a:p>
          <a:p>
            <a:pPr algn="r" rtl="1">
              <a:buClr>
                <a:srgbClr val="0BD0D9"/>
              </a:buClr>
              <a:buNone/>
              <a:defRPr/>
            </a:pPr>
            <a:r>
              <a:rPr lang="fa-IR" sz="4400" b="1" dirty="0">
                <a:solidFill>
                  <a:sysClr val="windowText" lastClr="000000"/>
                </a:solidFill>
                <a:latin typeface="Constantia"/>
                <a:cs typeface="B Nazanin" pitchFamily="2" charset="-78"/>
                <a:sym typeface="Symbol"/>
              </a:rPr>
              <a:t>درمان:</a:t>
            </a:r>
          </a:p>
          <a:p>
            <a:pPr algn="r" rtl="1">
              <a:buClr>
                <a:srgbClr val="0BD0D9"/>
              </a:buClr>
              <a:buNone/>
              <a:defRPr/>
            </a:pPr>
            <a:r>
              <a:rPr lang="fa-IR" sz="3200" b="1" dirty="0">
                <a:solidFill>
                  <a:sysClr val="windowText" lastClr="000000"/>
                </a:solidFill>
                <a:latin typeface="Constantia"/>
                <a:cs typeface="B Nazanin" pitchFamily="2" charset="-78"/>
                <a:sym typeface="Symbol"/>
              </a:rPr>
              <a:t>علت زمینه ساز</a:t>
            </a:r>
          </a:p>
          <a:p>
            <a:pPr algn="r" rtl="1">
              <a:buClr>
                <a:srgbClr val="0BD0D9"/>
              </a:buClr>
              <a:buNone/>
              <a:defRPr/>
            </a:pPr>
            <a:r>
              <a:rPr lang="fa-IR" sz="3200" b="1" dirty="0">
                <a:solidFill>
                  <a:sysClr val="windowText" lastClr="000000"/>
                </a:solidFill>
                <a:latin typeface="Constantia"/>
                <a:cs typeface="B Nazanin" pitchFamily="2" charset="-78"/>
                <a:sym typeface="Symbol"/>
              </a:rPr>
              <a:t>بیکربنات</a:t>
            </a:r>
            <a:endParaRPr lang="en-US" sz="3200" b="1" dirty="0">
              <a:solidFill>
                <a:sysClr val="windowText" lastClr="000000"/>
              </a:solidFill>
              <a:latin typeface="Constantia"/>
              <a:cs typeface="B Nazanin" pitchFamily="2" charset="-78"/>
            </a:endParaRPr>
          </a:p>
        </p:txBody>
      </p:sp>
      <p:sp>
        <p:nvSpPr>
          <p:cNvPr id="4" name="Title 1"/>
          <p:cNvSpPr txBox="1">
            <a:spLocks/>
          </p:cNvSpPr>
          <p:nvPr/>
        </p:nvSpPr>
        <p:spPr>
          <a:xfrm>
            <a:off x="1524001" y="212769"/>
            <a:ext cx="7395381" cy="59131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a:defRPr/>
            </a:pPr>
            <a:r>
              <a:rPr lang="fa-IR" sz="5400" b="1" dirty="0">
                <a:ln w="18415" cmpd="sng">
                  <a:solidFill>
                    <a:srgbClr val="FFFFFF"/>
                  </a:solidFill>
                  <a:prstDash val="solid"/>
                </a:ln>
                <a:solidFill>
                  <a:schemeClr val="tx1"/>
                </a:solidFill>
                <a:effectLst>
                  <a:outerShdw blurRad="63500" dir="3600000" algn="tl" rotWithShape="0">
                    <a:srgbClr val="000000">
                      <a:alpha val="70000"/>
                    </a:srgbClr>
                  </a:outerShdw>
                </a:effectLst>
                <a:latin typeface="Calibri"/>
                <a:cs typeface="B Baran" panose="00000400000000000000" pitchFamily="2" charset="-78"/>
              </a:rPr>
              <a:t>اسیدوز متابولیک</a:t>
            </a:r>
            <a:endParaRPr lang="en-US" sz="5400" b="1" dirty="0">
              <a:ln w="18415" cmpd="sng">
                <a:solidFill>
                  <a:srgbClr val="FFFFFF"/>
                </a:solidFill>
                <a:prstDash val="solid"/>
              </a:ln>
              <a:solidFill>
                <a:schemeClr val="tx1"/>
              </a:solidFill>
              <a:effectLst>
                <a:outerShdw blurRad="63500" dir="3600000" algn="tl" rotWithShape="0">
                  <a:srgbClr val="000000">
                    <a:alpha val="70000"/>
                  </a:srgbClr>
                </a:outerShdw>
              </a:effectLst>
              <a:latin typeface="Calibri"/>
              <a:cs typeface="B Baran" panose="00000400000000000000" pitchFamily="2" charset="-78"/>
            </a:endParaRPr>
          </a:p>
        </p:txBody>
      </p:sp>
    </p:spTree>
    <p:extLst>
      <p:ext uri="{BB962C8B-B14F-4D97-AF65-F5344CB8AC3E}">
        <p14:creationId xmlns:p14="http://schemas.microsoft.com/office/powerpoint/2010/main" val="383553155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839605" y="208128"/>
            <a:ext cx="6740288" cy="81991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rtl="1">
              <a:defRPr/>
            </a:pPr>
            <a:r>
              <a:rPr lang="fa-IR" sz="5400" b="1" dirty="0">
                <a:ln w="18415" cmpd="sng">
                  <a:solidFill>
                    <a:srgbClr val="FFFFFF"/>
                  </a:solidFill>
                  <a:prstDash val="solid"/>
                </a:ln>
                <a:solidFill>
                  <a:schemeClr val="tx1"/>
                </a:solidFill>
                <a:effectLst>
                  <a:outerShdw blurRad="63500" dir="3600000" algn="tl" rotWithShape="0">
                    <a:srgbClr val="000000">
                      <a:alpha val="70000"/>
                    </a:srgbClr>
                  </a:outerShdw>
                </a:effectLst>
                <a:latin typeface="Calibri"/>
                <a:cs typeface="B Baran" panose="00000400000000000000" pitchFamily="2" charset="-78"/>
              </a:rPr>
              <a:t>آلکالوز تنفسی</a:t>
            </a:r>
            <a:endParaRPr lang="en-US" sz="5400" b="1" dirty="0">
              <a:ln w="18415" cmpd="sng">
                <a:solidFill>
                  <a:srgbClr val="FFFFFF"/>
                </a:solidFill>
                <a:prstDash val="solid"/>
              </a:ln>
              <a:solidFill>
                <a:schemeClr val="tx1"/>
              </a:solidFill>
              <a:effectLst>
                <a:outerShdw blurRad="63500" dir="3600000" algn="tl" rotWithShape="0">
                  <a:srgbClr val="000000">
                    <a:alpha val="70000"/>
                  </a:srgbClr>
                </a:outerShdw>
              </a:effectLst>
              <a:latin typeface="Calibri"/>
              <a:cs typeface="B Baran" panose="00000400000000000000" pitchFamily="2" charset="-78"/>
            </a:endParaRPr>
          </a:p>
        </p:txBody>
      </p:sp>
      <p:sp>
        <p:nvSpPr>
          <p:cNvPr id="3" name="Content Placeholder 2"/>
          <p:cNvSpPr txBox="1">
            <a:spLocks/>
          </p:cNvSpPr>
          <p:nvPr/>
        </p:nvSpPr>
        <p:spPr>
          <a:xfrm>
            <a:off x="1866900" y="1935480"/>
            <a:ext cx="8668018" cy="4389120"/>
          </a:xfrm>
          <a:prstGeom prst="rect">
            <a:avLst/>
          </a:prstGeom>
        </p:spPr>
        <p:txBody>
          <a:bodyPr vert="horz">
            <a:no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lgn="r" rtl="1">
              <a:buClr>
                <a:srgbClr val="0BD0D9"/>
              </a:buClr>
              <a:buNone/>
              <a:defRPr/>
            </a:pPr>
            <a:r>
              <a:rPr lang="fa-IR" sz="3200" b="1" dirty="0">
                <a:solidFill>
                  <a:sysClr val="windowText" lastClr="000000"/>
                </a:solidFill>
                <a:latin typeface="Constantia"/>
                <a:cs typeface="B Nazanin" pitchFamily="2" charset="-78"/>
              </a:rPr>
              <a:t>علل:</a:t>
            </a:r>
          </a:p>
          <a:p>
            <a:pPr marL="0" indent="0" algn="r" rtl="1">
              <a:buClr>
                <a:srgbClr val="0070C0"/>
              </a:buClr>
              <a:buNone/>
              <a:defRPr/>
            </a:pPr>
            <a:r>
              <a:rPr lang="fa-IR" sz="3200" b="1" dirty="0">
                <a:solidFill>
                  <a:sysClr val="windowText" lastClr="000000"/>
                </a:solidFill>
                <a:latin typeface="Constantia"/>
                <a:cs typeface="B Nazanin" pitchFamily="2" charset="-78"/>
              </a:rPr>
              <a:t>اضطراب،تب</a:t>
            </a:r>
          </a:p>
          <a:p>
            <a:pPr marL="0" indent="0" algn="r" rtl="1">
              <a:buClr>
                <a:srgbClr val="0070C0"/>
              </a:buClr>
              <a:buNone/>
              <a:defRPr/>
            </a:pPr>
            <a:r>
              <a:rPr lang="fa-IR" sz="3200" b="1" dirty="0">
                <a:solidFill>
                  <a:sysClr val="windowText" lastClr="000000"/>
                </a:solidFill>
                <a:latin typeface="Constantia"/>
                <a:cs typeface="B Nazanin" pitchFamily="2" charset="-78"/>
              </a:rPr>
              <a:t>ترس یا درد شدید</a:t>
            </a:r>
          </a:p>
          <a:p>
            <a:pPr marL="0" indent="0" algn="r" rtl="1">
              <a:buClr>
                <a:srgbClr val="0070C0"/>
              </a:buClr>
              <a:buNone/>
              <a:defRPr/>
            </a:pPr>
            <a:r>
              <a:rPr lang="fa-IR" sz="3200" b="1" dirty="0">
                <a:solidFill>
                  <a:sysClr val="windowText" lastClr="000000"/>
                </a:solidFill>
                <a:latin typeface="Constantia"/>
                <a:cs typeface="B Nazanin" pitchFamily="2" charset="-78"/>
              </a:rPr>
              <a:t>تمرینات شدید بدنی</a:t>
            </a:r>
          </a:p>
          <a:p>
            <a:pPr marL="0" indent="0" algn="r" rtl="1">
              <a:buClr>
                <a:srgbClr val="0070C0"/>
              </a:buClr>
              <a:buNone/>
              <a:defRPr/>
            </a:pPr>
            <a:r>
              <a:rPr lang="fa-IR" sz="3200" b="1" dirty="0">
                <a:solidFill>
                  <a:sysClr val="windowText" lastClr="000000"/>
                </a:solidFill>
                <a:latin typeface="Constantia"/>
                <a:cs typeface="B Nazanin" pitchFamily="2" charset="-78"/>
              </a:rPr>
              <a:t>تحریک مراکز تنفس:سپسیس،انسفالیت،تومورهای مغزی</a:t>
            </a:r>
          </a:p>
          <a:p>
            <a:pPr marL="0" indent="0" algn="r" rtl="1">
              <a:buClr>
                <a:srgbClr val="0070C0"/>
              </a:buClr>
              <a:buNone/>
              <a:defRPr/>
            </a:pPr>
            <a:r>
              <a:rPr lang="fa-IR" sz="3200" b="1" dirty="0">
                <a:solidFill>
                  <a:sysClr val="windowText" lastClr="000000"/>
                </a:solidFill>
                <a:latin typeface="Constantia"/>
                <a:cs typeface="B Nazanin" pitchFamily="2" charset="-78"/>
              </a:rPr>
              <a:t>تهویه مصنوعی نامناسب</a:t>
            </a:r>
            <a:endParaRPr lang="en-US" sz="3200" b="1" dirty="0">
              <a:solidFill>
                <a:sysClr val="windowText" lastClr="000000"/>
              </a:solidFill>
              <a:latin typeface="Constantia"/>
              <a:cs typeface="B Nazanin" pitchFamily="2" charset="-78"/>
            </a:endParaRPr>
          </a:p>
        </p:txBody>
      </p:sp>
    </p:spTree>
    <p:extLst>
      <p:ext uri="{BB962C8B-B14F-4D97-AF65-F5344CB8AC3E}">
        <p14:creationId xmlns:p14="http://schemas.microsoft.com/office/powerpoint/2010/main" val="162107594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862885" y="1935480"/>
            <a:ext cx="9800822" cy="4389120"/>
          </a:xfrm>
          <a:prstGeom prst="rect">
            <a:avLst/>
          </a:prstGeom>
        </p:spPr>
        <p:txBody>
          <a:bodyPr vert="horz">
            <a:normAutofit/>
          </a:bodyPr>
          <a:lst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algn="r">
              <a:buClr>
                <a:srgbClr val="0BD0D9"/>
              </a:buClr>
              <a:buNone/>
              <a:defRPr/>
            </a:pPr>
            <a:r>
              <a:rPr lang="fa-IR" sz="3200" b="1" dirty="0">
                <a:solidFill>
                  <a:srgbClr val="0070C0"/>
                </a:solidFill>
                <a:latin typeface="Constantia"/>
                <a:cs typeface="B Nazanin" pitchFamily="2" charset="-78"/>
              </a:rPr>
              <a:t>علایم بالینی</a:t>
            </a:r>
          </a:p>
          <a:p>
            <a:pPr algn="r">
              <a:buClr>
                <a:srgbClr val="0BD0D9"/>
              </a:buClr>
              <a:buNone/>
              <a:defRPr/>
            </a:pPr>
            <a:r>
              <a:rPr lang="fa-IR" sz="3200" b="1" dirty="0">
                <a:solidFill>
                  <a:sysClr val="windowText" lastClr="000000"/>
                </a:solidFill>
                <a:latin typeface="Constantia"/>
                <a:cs typeface="B Nazanin" pitchFamily="2" charset="-78"/>
              </a:rPr>
              <a:t>ظاهر:لتارژی –گیجی-سنکوب-غش</a:t>
            </a:r>
          </a:p>
          <a:p>
            <a:pPr algn="r">
              <a:buClr>
                <a:srgbClr val="0BD0D9"/>
              </a:buClr>
              <a:buNone/>
              <a:defRPr/>
            </a:pPr>
            <a:r>
              <a:rPr lang="fa-IR" sz="3200" b="1" dirty="0">
                <a:solidFill>
                  <a:sysClr val="windowText" lastClr="000000"/>
                </a:solidFill>
                <a:latin typeface="Constantia"/>
                <a:cs typeface="B Nazanin" pitchFamily="2" charset="-78"/>
              </a:rPr>
              <a:t>قلبی:تاکیکاردی-آریتمی</a:t>
            </a:r>
          </a:p>
          <a:p>
            <a:pPr algn="r">
              <a:buClr>
                <a:srgbClr val="0BD0D9"/>
              </a:buClr>
              <a:buNone/>
              <a:defRPr/>
            </a:pPr>
            <a:r>
              <a:rPr lang="fa-IR" sz="3200" b="1" dirty="0">
                <a:solidFill>
                  <a:sysClr val="windowText" lastClr="000000"/>
                </a:solidFill>
                <a:latin typeface="Constantia"/>
                <a:cs typeface="B Nazanin" pitchFamily="2" charset="-78"/>
              </a:rPr>
              <a:t>گوارشی:تهوع –استفراغ-درد اپیگاستر</a:t>
            </a:r>
          </a:p>
          <a:p>
            <a:pPr algn="r">
              <a:buClr>
                <a:srgbClr val="0BD0D9"/>
              </a:buClr>
              <a:buNone/>
              <a:defRPr/>
            </a:pPr>
            <a:r>
              <a:rPr lang="fa-IR" sz="3200" b="1" dirty="0">
                <a:solidFill>
                  <a:sysClr val="windowText" lastClr="000000"/>
                </a:solidFill>
                <a:latin typeface="Constantia"/>
                <a:cs typeface="B Nazanin" pitchFamily="2" charset="-78"/>
              </a:rPr>
              <a:t>عصبی و عضلانی:تتانی –بیحسی-سوزن سوزن شدن انتهاها-علایم هایپوکلسمی</a:t>
            </a:r>
            <a:endParaRPr lang="en-US" sz="3200" b="1" dirty="0">
              <a:solidFill>
                <a:sysClr val="windowText" lastClr="000000"/>
              </a:solidFill>
              <a:latin typeface="Constantia"/>
              <a:cs typeface="B Nazanin" pitchFamily="2" charset="-78"/>
            </a:endParaRPr>
          </a:p>
        </p:txBody>
      </p:sp>
      <p:sp>
        <p:nvSpPr>
          <p:cNvPr id="4" name="Title 1"/>
          <p:cNvSpPr txBox="1">
            <a:spLocks/>
          </p:cNvSpPr>
          <p:nvPr/>
        </p:nvSpPr>
        <p:spPr>
          <a:xfrm>
            <a:off x="1839605" y="208128"/>
            <a:ext cx="6740288" cy="819912"/>
          </a:xfrm>
          <a:prstGeom prst="rect">
            <a:avLst/>
          </a:prstGeom>
        </p:spPr>
        <p:txBody>
          <a:bodyPr vert="horz" lIns="0" rIns="0" bIns="0" anchor="b">
            <a:noAutofit/>
          </a:bodyPr>
          <a:lstStyle>
            <a:lvl1pPr algn="l" rtl="0" eaLnBrk="1" latinLnBrk="0" hangingPunct="1">
              <a:spcBef>
                <a:spcPct val="0"/>
              </a:spcBef>
              <a:buNone/>
              <a:defRPr kumimoji="0" sz="5000" b="0" kern="1200">
                <a:ln>
                  <a:noFill/>
                </a:ln>
                <a:solidFill>
                  <a:schemeClr val="tx2"/>
                </a:solidFill>
                <a:effectLst/>
                <a:latin typeface="+mj-lt"/>
                <a:ea typeface="+mj-ea"/>
                <a:cs typeface="+mj-cs"/>
              </a:defRPr>
            </a:lvl1pPr>
          </a:lstStyle>
          <a:p>
            <a:pPr algn="ctr" rtl="1">
              <a:defRPr/>
            </a:pPr>
            <a:r>
              <a:rPr lang="fa-IR" sz="5400" b="1" dirty="0">
                <a:ln w="18415" cmpd="sng">
                  <a:solidFill>
                    <a:srgbClr val="FFFFFF"/>
                  </a:solidFill>
                  <a:prstDash val="solid"/>
                </a:ln>
                <a:solidFill>
                  <a:schemeClr val="tx1"/>
                </a:solidFill>
                <a:effectLst>
                  <a:outerShdw blurRad="63500" dir="3600000" algn="tl" rotWithShape="0">
                    <a:srgbClr val="000000">
                      <a:alpha val="70000"/>
                    </a:srgbClr>
                  </a:outerShdw>
                </a:effectLst>
                <a:latin typeface="Calibri"/>
                <a:cs typeface="B Baran" panose="00000400000000000000" pitchFamily="2" charset="-78"/>
              </a:rPr>
              <a:t>آلکالوز تنفسی</a:t>
            </a:r>
            <a:endParaRPr lang="en-US" sz="5400" b="1" dirty="0">
              <a:ln w="18415" cmpd="sng">
                <a:solidFill>
                  <a:srgbClr val="FFFFFF"/>
                </a:solidFill>
                <a:prstDash val="solid"/>
              </a:ln>
              <a:solidFill>
                <a:schemeClr val="tx1"/>
              </a:solidFill>
              <a:effectLst>
                <a:outerShdw blurRad="63500" dir="3600000" algn="tl" rotWithShape="0">
                  <a:srgbClr val="000000">
                    <a:alpha val="70000"/>
                  </a:srgbClr>
                </a:outerShdw>
              </a:effectLst>
              <a:latin typeface="Calibri"/>
              <a:cs typeface="B Baran" panose="00000400000000000000" pitchFamily="2" charset="-78"/>
            </a:endParaRPr>
          </a:p>
        </p:txBody>
      </p:sp>
    </p:spTree>
    <p:extLst>
      <p:ext uri="{BB962C8B-B14F-4D97-AF65-F5344CB8AC3E}">
        <p14:creationId xmlns:p14="http://schemas.microsoft.com/office/powerpoint/2010/main" val="43988234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t>مثال</a:t>
            </a:r>
            <a:endParaRPr lang="fa-IR" dirty="0"/>
          </a:p>
        </p:txBody>
      </p:sp>
      <p:sp>
        <p:nvSpPr>
          <p:cNvPr id="3" name="Content Placeholder 2"/>
          <p:cNvSpPr>
            <a:spLocks noGrp="1"/>
          </p:cNvSpPr>
          <p:nvPr>
            <p:ph idx="1"/>
          </p:nvPr>
        </p:nvSpPr>
        <p:spPr/>
        <p:txBody>
          <a:bodyPr>
            <a:normAutofit/>
          </a:bodyPr>
          <a:lstStyle/>
          <a:p>
            <a:pPr marL="0" indent="0" rtl="1">
              <a:buNone/>
            </a:pPr>
            <a:r>
              <a:rPr lang="en-US" sz="3600" b="1" dirty="0" err="1"/>
              <a:t>Ph</a:t>
            </a:r>
            <a:r>
              <a:rPr lang="en-US" sz="3600" b="1" dirty="0"/>
              <a:t>=7/27     pco2=68     HCO3=31       BE=5   </a:t>
            </a:r>
            <a:r>
              <a:rPr lang="en-US" sz="3600" b="1" dirty="0" smtClean="0"/>
              <a:t>   </a:t>
            </a:r>
            <a:r>
              <a:rPr lang="en-US" sz="3600" b="1" dirty="0"/>
              <a:t>PO2=86</a:t>
            </a:r>
          </a:p>
          <a:p>
            <a:pPr marL="0" indent="0">
              <a:buNone/>
            </a:pPr>
            <a:r>
              <a:rPr lang="fa-IR" sz="3600" b="1" dirty="0" smtClean="0"/>
              <a:t>هیپوکسی ندارد   </a:t>
            </a:r>
          </a:p>
          <a:p>
            <a:pPr marL="0" indent="0">
              <a:buNone/>
            </a:pPr>
            <a:r>
              <a:rPr lang="fa-IR" sz="3600" b="1" dirty="0" smtClean="0"/>
              <a:t>اسیدوزتنفسی با جبران نافص</a:t>
            </a:r>
            <a:endParaRPr lang="fa-IR" sz="3600" b="1" dirty="0"/>
          </a:p>
        </p:txBody>
      </p:sp>
    </p:spTree>
    <p:extLst>
      <p:ext uri="{BB962C8B-B14F-4D97-AF65-F5344CB8AC3E}">
        <p14:creationId xmlns:p14="http://schemas.microsoft.com/office/powerpoint/2010/main" val="15580176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t>مثال</a:t>
            </a:r>
            <a:endParaRPr lang="fa-IR"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060620" y="1197735"/>
            <a:ext cx="8358387" cy="4906851"/>
          </a:xfrm>
        </p:spPr>
      </p:pic>
    </p:spTree>
    <p:extLst>
      <p:ext uri="{BB962C8B-B14F-4D97-AF65-F5344CB8AC3E}">
        <p14:creationId xmlns:p14="http://schemas.microsoft.com/office/powerpoint/2010/main" val="18113695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258390"/>
          </a:xfrm>
        </p:spPr>
        <p:txBody>
          <a:bodyPr>
            <a:normAutofit/>
          </a:bodyPr>
          <a:lstStyle/>
          <a:p>
            <a:r>
              <a:rPr lang="fa-IR" dirty="0" smtClean="0"/>
              <a:t>هیپوکسی شدید</a:t>
            </a:r>
            <a:br>
              <a:rPr lang="fa-IR" dirty="0" smtClean="0"/>
            </a:br>
            <a:r>
              <a:rPr lang="fa-IR" dirty="0" smtClean="0"/>
              <a:t>اسیدوز تنفسی الکالوزمتابولیک باجبران کامل</a:t>
            </a:r>
            <a:br>
              <a:rPr lang="fa-IR" dirty="0" smtClean="0"/>
            </a:br>
            <a:r>
              <a:rPr lang="fa-IR" dirty="0" smtClean="0"/>
              <a:t>اختلال اولیه اسیدوز تنفسی</a:t>
            </a:r>
            <a:endParaRPr lang="fa-IR" dirty="0"/>
          </a:p>
        </p:txBody>
      </p:sp>
    </p:spTree>
    <p:extLst>
      <p:ext uri="{BB962C8B-B14F-4D97-AF65-F5344CB8AC3E}">
        <p14:creationId xmlns:p14="http://schemas.microsoft.com/office/powerpoint/2010/main" val="11645808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fa-IR" dirty="0" smtClean="0"/>
              <a:t>مثال</a:t>
            </a:r>
            <a:endParaRPr lang="fa-IR"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0468" y="1352282"/>
            <a:ext cx="8293994" cy="5190185"/>
          </a:xfrm>
        </p:spPr>
      </p:pic>
    </p:spTree>
    <p:extLst>
      <p:ext uri="{BB962C8B-B14F-4D97-AF65-F5344CB8AC3E}">
        <p14:creationId xmlns:p14="http://schemas.microsoft.com/office/powerpoint/2010/main" val="33538559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3987934"/>
          </a:xfrm>
        </p:spPr>
        <p:txBody>
          <a:bodyPr>
            <a:normAutofit/>
          </a:bodyPr>
          <a:lstStyle/>
          <a:p>
            <a:r>
              <a:rPr lang="fa-IR" dirty="0" smtClean="0"/>
              <a:t>هیپوکسی ندارد</a:t>
            </a:r>
            <a:br>
              <a:rPr lang="fa-IR" dirty="0" smtClean="0"/>
            </a:br>
            <a:r>
              <a:rPr lang="fa-IR" dirty="0" smtClean="0"/>
              <a:t>اسیدوز متابولیک الکالوز تنفسی در حال جبران</a:t>
            </a:r>
            <a:br>
              <a:rPr lang="fa-IR" dirty="0" smtClean="0"/>
            </a:br>
            <a:endParaRPr lang="fa-IR" dirty="0"/>
          </a:p>
        </p:txBody>
      </p:sp>
    </p:spTree>
    <p:extLst>
      <p:ext uri="{BB962C8B-B14F-4D97-AF65-F5344CB8AC3E}">
        <p14:creationId xmlns:p14="http://schemas.microsoft.com/office/powerpoint/2010/main" val="8632875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57499" y="0"/>
            <a:ext cx="5077002" cy="6858000"/>
          </a:xfrm>
          <a:prstGeom prst="rect">
            <a:avLst/>
          </a:prstGeom>
        </p:spPr>
      </p:pic>
    </p:spTree>
    <p:extLst>
      <p:ext uri="{BB962C8B-B14F-4D97-AF65-F5344CB8AC3E}">
        <p14:creationId xmlns:p14="http://schemas.microsoft.com/office/powerpoint/2010/main" val="224857283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1628" y="0"/>
            <a:ext cx="3508744" cy="6858000"/>
          </a:xfrm>
          <a:prstGeom prst="rect">
            <a:avLst/>
          </a:prstGeom>
        </p:spPr>
      </p:pic>
    </p:spTree>
    <p:extLst>
      <p:ext uri="{BB962C8B-B14F-4D97-AF65-F5344CB8AC3E}">
        <p14:creationId xmlns:p14="http://schemas.microsoft.com/office/powerpoint/2010/main" val="24163918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90883"/>
            <a:ext cx="10515600" cy="3382627"/>
          </a:xfrm>
        </p:spPr>
        <p:txBody>
          <a:bodyPr/>
          <a:lstStyle/>
          <a:p>
            <a:r>
              <a:rPr lang="fa-IR" sz="6600" b="1" dirty="0" smtClean="0"/>
              <a:t>تبادلات گازی </a:t>
            </a:r>
            <a:r>
              <a:rPr lang="fa-IR" dirty="0" smtClean="0"/>
              <a:t>                          </a:t>
            </a:r>
            <a:endParaRPr lang="fa-IR" dirty="0"/>
          </a:p>
        </p:txBody>
      </p:sp>
    </p:spTree>
    <p:extLst>
      <p:ext uri="{BB962C8B-B14F-4D97-AF65-F5344CB8AC3E}">
        <p14:creationId xmlns:p14="http://schemas.microsoft.com/office/powerpoint/2010/main" val="21448519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41628" y="0"/>
            <a:ext cx="3508744" cy="6858000"/>
          </a:xfrm>
          <a:prstGeom prst="rect">
            <a:avLst/>
          </a:prstGeom>
        </p:spPr>
      </p:pic>
    </p:spTree>
    <p:extLst>
      <p:ext uri="{BB962C8B-B14F-4D97-AF65-F5344CB8AC3E}">
        <p14:creationId xmlns:p14="http://schemas.microsoft.com/office/powerpoint/2010/main" val="401777382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13820" y="0"/>
            <a:ext cx="3164360" cy="6858000"/>
          </a:xfrm>
          <a:prstGeom prst="rect">
            <a:avLst/>
          </a:prstGeom>
        </p:spPr>
      </p:pic>
    </p:spTree>
    <p:extLst>
      <p:ext uri="{BB962C8B-B14F-4D97-AF65-F5344CB8AC3E}">
        <p14:creationId xmlns:p14="http://schemas.microsoft.com/office/powerpoint/2010/main" val="52954920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369" y="0"/>
            <a:ext cx="11813261" cy="6858000"/>
          </a:xfrm>
          <a:prstGeom prst="rect">
            <a:avLst/>
          </a:prstGeom>
        </p:spPr>
      </p:pic>
    </p:spTree>
    <p:extLst>
      <p:ext uri="{BB962C8B-B14F-4D97-AF65-F5344CB8AC3E}">
        <p14:creationId xmlns:p14="http://schemas.microsoft.com/office/powerpoint/2010/main" val="10046199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42" y="0"/>
            <a:ext cx="12109716" cy="6858000"/>
          </a:xfrm>
          <a:prstGeom prst="rect">
            <a:avLst/>
          </a:prstGeom>
        </p:spPr>
      </p:pic>
    </p:spTree>
    <p:extLst>
      <p:ext uri="{BB962C8B-B14F-4D97-AF65-F5344CB8AC3E}">
        <p14:creationId xmlns:p14="http://schemas.microsoft.com/office/powerpoint/2010/main" val="383291132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264"/>
            <a:ext cx="12192000" cy="6765471"/>
          </a:xfrm>
          <a:prstGeom prst="rect">
            <a:avLst/>
          </a:prstGeom>
        </p:spPr>
      </p:pic>
    </p:spTree>
    <p:extLst>
      <p:ext uri="{BB962C8B-B14F-4D97-AF65-F5344CB8AC3E}">
        <p14:creationId xmlns:p14="http://schemas.microsoft.com/office/powerpoint/2010/main" val="400441104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5959" y="0"/>
            <a:ext cx="11440082" cy="6858000"/>
          </a:xfrm>
          <a:prstGeom prst="rect">
            <a:avLst/>
          </a:prstGeom>
        </p:spPr>
      </p:pic>
    </p:spTree>
    <p:extLst>
      <p:ext uri="{BB962C8B-B14F-4D97-AF65-F5344CB8AC3E}">
        <p14:creationId xmlns:p14="http://schemas.microsoft.com/office/powerpoint/2010/main" val="219948495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9698" y="0"/>
            <a:ext cx="8412604" cy="6858000"/>
          </a:xfrm>
          <a:prstGeom prst="rect">
            <a:avLst/>
          </a:prstGeom>
        </p:spPr>
      </p:pic>
    </p:spTree>
    <p:extLst>
      <p:ext uri="{BB962C8B-B14F-4D97-AF65-F5344CB8AC3E}">
        <p14:creationId xmlns:p14="http://schemas.microsoft.com/office/powerpoint/2010/main" val="391417270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8000" y="0"/>
            <a:ext cx="10956000" cy="6858000"/>
          </a:xfrm>
          <a:prstGeom prst="rect">
            <a:avLst/>
          </a:prstGeom>
        </p:spPr>
      </p:pic>
    </p:spTree>
    <p:extLst>
      <p:ext uri="{BB962C8B-B14F-4D97-AF65-F5344CB8AC3E}">
        <p14:creationId xmlns:p14="http://schemas.microsoft.com/office/powerpoint/2010/main" val="13398745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1863" y="0"/>
            <a:ext cx="8508274" cy="6858000"/>
          </a:xfrm>
          <a:prstGeom prst="rect">
            <a:avLst/>
          </a:prstGeom>
        </p:spPr>
      </p:pic>
    </p:spTree>
    <p:extLst>
      <p:ext uri="{BB962C8B-B14F-4D97-AF65-F5344CB8AC3E}">
        <p14:creationId xmlns:p14="http://schemas.microsoft.com/office/powerpoint/2010/main" val="336056976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9045" y="0"/>
            <a:ext cx="8533910" cy="6858000"/>
          </a:xfrm>
          <a:prstGeom prst="rect">
            <a:avLst/>
          </a:prstGeom>
        </p:spPr>
      </p:pic>
    </p:spTree>
    <p:extLst>
      <p:ext uri="{BB962C8B-B14F-4D97-AF65-F5344CB8AC3E}">
        <p14:creationId xmlns:p14="http://schemas.microsoft.com/office/powerpoint/2010/main" val="410499346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5617" y="231820"/>
            <a:ext cx="8912180" cy="6272011"/>
          </a:xfrm>
          <a:prstGeom prst="rect">
            <a:avLst/>
          </a:prstGeom>
        </p:spPr>
      </p:pic>
    </p:spTree>
    <p:extLst>
      <p:ext uri="{BB962C8B-B14F-4D97-AF65-F5344CB8AC3E}">
        <p14:creationId xmlns:p14="http://schemas.microsoft.com/office/powerpoint/2010/main" val="256268799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7550"/>
            <a:ext cx="12192000" cy="6342900"/>
          </a:xfrm>
          <a:prstGeom prst="rect">
            <a:avLst/>
          </a:prstGeom>
        </p:spPr>
      </p:pic>
    </p:spTree>
    <p:extLst>
      <p:ext uri="{BB962C8B-B14F-4D97-AF65-F5344CB8AC3E}">
        <p14:creationId xmlns:p14="http://schemas.microsoft.com/office/powerpoint/2010/main" val="294548183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4644757"/>
          </a:xfrm>
        </p:spPr>
        <p:txBody>
          <a:bodyPr>
            <a:normAutofit/>
          </a:bodyPr>
          <a:lstStyle/>
          <a:p>
            <a:pPr algn="ctr"/>
            <a:r>
              <a:rPr lang="fa-IR" sz="9600" b="1" dirty="0" smtClean="0"/>
              <a:t>پایان</a:t>
            </a:r>
            <a:endParaRPr lang="fa-IR" sz="9600" b="1" dirty="0"/>
          </a:p>
        </p:txBody>
      </p:sp>
    </p:spTree>
    <p:extLst>
      <p:ext uri="{BB962C8B-B14F-4D97-AF65-F5344CB8AC3E}">
        <p14:creationId xmlns:p14="http://schemas.microsoft.com/office/powerpoint/2010/main" val="38098591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3651" y="347730"/>
            <a:ext cx="7547019" cy="6194738"/>
          </a:xfrm>
          <a:prstGeom prst="rect">
            <a:avLst/>
          </a:prstGeom>
        </p:spPr>
      </p:pic>
    </p:spTree>
    <p:extLst>
      <p:ext uri="{BB962C8B-B14F-4D97-AF65-F5344CB8AC3E}">
        <p14:creationId xmlns:p14="http://schemas.microsoft.com/office/powerpoint/2010/main" val="289562490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8192" y="154545"/>
            <a:ext cx="9221273" cy="6413679"/>
          </a:xfrm>
          <a:prstGeom prst="rect">
            <a:avLst/>
          </a:prstGeom>
        </p:spPr>
      </p:pic>
    </p:spTree>
    <p:extLst>
      <p:ext uri="{BB962C8B-B14F-4D97-AF65-F5344CB8AC3E}">
        <p14:creationId xmlns:p14="http://schemas.microsoft.com/office/powerpoint/2010/main" val="25082866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1921</TotalTime>
  <Words>1431</Words>
  <Application>Microsoft Office PowerPoint</Application>
  <PresentationFormat>Widescreen</PresentationFormat>
  <Paragraphs>193</Paragraphs>
  <Slides>71</Slides>
  <Notes>1</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71</vt:i4>
      </vt:variant>
    </vt:vector>
  </HeadingPairs>
  <TitlesOfParts>
    <vt:vector size="83" baseType="lpstr">
      <vt:lpstr>Arial</vt:lpstr>
      <vt:lpstr>Arial Narrow</vt:lpstr>
      <vt:lpstr>B Baran</vt:lpstr>
      <vt:lpstr>B Nazanin</vt:lpstr>
      <vt:lpstr>Calibri</vt:lpstr>
      <vt:lpstr>Calibri Light</vt:lpstr>
      <vt:lpstr>Constantia</vt:lpstr>
      <vt:lpstr>Symbol</vt:lpstr>
      <vt:lpstr>Times New Roman</vt:lpstr>
      <vt:lpstr>Wingdings</vt:lpstr>
      <vt:lpstr>Wingdings 2</vt:lpstr>
      <vt:lpstr>Office Theme</vt:lpstr>
      <vt:lpstr>Arterial Blood Gas Dr  soltanian Anesthesiologist</vt:lpstr>
      <vt:lpstr>PowerPoint Presentation</vt:lpstr>
      <vt:lpstr>PowerPoint Presentation</vt:lpstr>
      <vt:lpstr>PowerPoint Presentation</vt:lpstr>
      <vt:lpstr>PowerPoint Presentation</vt:lpstr>
      <vt:lpstr>تبادلات گازی                           </vt:lpstr>
      <vt:lpstr>PowerPoint Presentation</vt:lpstr>
      <vt:lpstr>PowerPoint Presentation</vt:lpstr>
      <vt:lpstr>PowerPoint Presentation</vt:lpstr>
      <vt:lpstr>انواع نارسایی تنفسی</vt:lpstr>
      <vt:lpstr>PowerPoint Presentation</vt:lpstr>
      <vt:lpstr>نوع 2:نوع2 نارسایی تنفسی با افزایش دی اکسید کربن که نتیجه ونتیلاسیون ناکافی الویولی  هست تعریف می شودچون ونتیلاسیون ناکافی معمولا هیپوکسی هم ایجاد  می کند بنابراین همزمان هیپوکسی هم وجود دارد اما میتواند سطح اکسیژن  نرمال باشد.</vt:lpstr>
      <vt:lpstr>اختلالات اسید و باز</vt:lpstr>
      <vt:lpstr>PowerPoint Presentation</vt:lpstr>
      <vt:lpstr>اختلال در تعادل اسید و باز</vt:lpstr>
      <vt:lpstr>PowerPoint Presentation</vt:lpstr>
      <vt:lpstr>اسیدوز متابولیک</vt:lpstr>
      <vt:lpstr>فرمول محاسبه انیون گپ: </vt:lpstr>
      <vt:lpstr>PowerPoint Presentation</vt:lpstr>
      <vt:lpstr>PowerPoint Presentation</vt:lpstr>
      <vt:lpstr>PowerPoint Presentation</vt:lpstr>
      <vt:lpstr>PowerPoint Presentation</vt:lpstr>
      <vt:lpstr>PaCO2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جهت به خاطر سپردن بهترحالت بدون جبران:  PH غیر نرمال+ Hco3 غیر نرمال و CO2 نرمال یا PH غیر نرمال+  CO2 غیر نرمال و Hco3نرمال </vt:lpstr>
      <vt:lpstr>PowerPoint Presentation</vt:lpstr>
      <vt:lpstr>مثال ۱ :</vt:lpstr>
      <vt:lpstr>مثال 2 :                                                       </vt:lpstr>
      <vt:lpstr>PowerPoint Presentation</vt:lpstr>
      <vt:lpstr>جهت به خاطر سپردن بهترحالت  جبران ناقص:  PH غیر نرمال+ Hco3 غیر نرمال + CO2 غیرنرمال  یعنی هر سه غیر نرمال</vt:lpstr>
      <vt:lpstr>PowerPoint Presentation</vt:lpstr>
      <vt:lpstr>مثال:</vt:lpstr>
      <vt:lpstr>PowerPoint Presentation</vt:lpstr>
      <vt:lpstr>جهت به خاطر سپردن بهتر حالت  جبران کامل:  PH  نرمال+ Hco3 غیر نرمال و CO2 غیرنرمال </vt:lpstr>
      <vt:lpstr>PowerPoint Presentation</vt:lpstr>
      <vt:lpstr>تشخیص علت اولیه اختلال در جبران کامل</vt:lpstr>
      <vt:lpstr>مثال :  </vt:lpstr>
      <vt:lpstr>PowerPoint Presentation</vt:lpstr>
      <vt:lpstr>PowerPoint Presentation</vt:lpstr>
      <vt:lpstr>PowerPoint Presentation</vt:lpstr>
      <vt:lpstr>PowerPoint Presentation</vt:lpstr>
      <vt:lpstr>PowerPoint Presentation</vt:lpstr>
      <vt:lpstr>مثال</vt:lpstr>
      <vt:lpstr>مثال</vt:lpstr>
      <vt:lpstr>هیپوکسی شدید اسیدوز تنفسی الکالوزمتابولیک باجبران کامل اختلال اولیه اسیدوز تنفسی</vt:lpstr>
      <vt:lpstr>مثال</vt:lpstr>
      <vt:lpstr>هیپوکسی ندارد اسیدوز متابولیک الکالوز تنفسی در حال جبران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پایان</vt:lpstr>
    </vt:vector>
  </TitlesOfParts>
  <Company>CtrlSoft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PARSIAN</dc:creator>
  <cp:lastModifiedBy>PARSIAN</cp:lastModifiedBy>
  <cp:revision>114</cp:revision>
  <dcterms:created xsi:type="dcterms:W3CDTF">2018-06-29T14:07:01Z</dcterms:created>
  <dcterms:modified xsi:type="dcterms:W3CDTF">2021-02-16T21:25:17Z</dcterms:modified>
</cp:coreProperties>
</file>